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78" r:id="rId3"/>
    <p:sldId id="274" r:id="rId4"/>
    <p:sldId id="275" r:id="rId5"/>
    <p:sldId id="276" r:id="rId6"/>
    <p:sldId id="277" r:id="rId7"/>
    <p:sldId id="279" r:id="rId8"/>
    <p:sldId id="280" r:id="rId9"/>
    <p:sldId id="281" r:id="rId10"/>
    <p:sldId id="282" r:id="rId11"/>
    <p:sldId id="287" r:id="rId12"/>
    <p:sldId id="285" r:id="rId13"/>
    <p:sldId id="292" r:id="rId14"/>
    <p:sldId id="290" r:id="rId15"/>
    <p:sldId id="284" r:id="rId16"/>
    <p:sldId id="293" r:id="rId17"/>
    <p:sldId id="298" r:id="rId18"/>
    <p:sldId id="294" r:id="rId19"/>
    <p:sldId id="299" r:id="rId20"/>
    <p:sldId id="295" r:id="rId21"/>
    <p:sldId id="296" r:id="rId22"/>
    <p:sldId id="297" r:id="rId23"/>
    <p:sldId id="300" r:id="rId24"/>
    <p:sldId id="301" r:id="rId25"/>
    <p:sldId id="302" r:id="rId26"/>
    <p:sldId id="30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997B"/>
    <a:srgbClr val="7E968C"/>
    <a:srgbClr val="A2A66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9367" autoAdjust="0"/>
  </p:normalViewPr>
  <p:slideViewPr>
    <p:cSldViewPr>
      <p:cViewPr varScale="1">
        <p:scale>
          <a:sx n="90" d="100"/>
          <a:sy n="90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781D36-04FA-460A-94F1-9D0C1235C953}" type="doc">
      <dgm:prSet loTypeId="urn:microsoft.com/office/officeart/2005/8/layout/cycle5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2F3252-8E13-4FE6-A76A-9E5A27A0C06D}">
      <dgm:prSet phldrT="[Text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/>
            <a:t>Trust Boundary</a:t>
          </a:r>
          <a:endParaRPr lang="en-US" b="1" dirty="0"/>
        </a:p>
      </dgm:t>
    </dgm:pt>
    <dgm:pt modelId="{583EA9FD-F205-463F-B0D9-D40844E61FBB}" type="parTrans" cxnId="{FB0FE176-4D0E-4A35-B27F-456660E6B635}">
      <dgm:prSet/>
      <dgm:spPr/>
      <dgm:t>
        <a:bodyPr/>
        <a:lstStyle/>
        <a:p>
          <a:endParaRPr lang="en-US"/>
        </a:p>
      </dgm:t>
    </dgm:pt>
    <dgm:pt modelId="{49A10CC3-B568-4EFF-90B5-EADF48BA6C8B}" type="sibTrans" cxnId="{FB0FE176-4D0E-4A35-B27F-456660E6B635}">
      <dgm:prSet>
        <dgm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B1DBA03F-C231-46DC-96B5-3B5CCDE071D6}">
      <dgm:prSet phldrT="[Text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Vulnerability</a:t>
          </a:r>
          <a:endParaRPr lang="en-US" dirty="0"/>
        </a:p>
      </dgm:t>
    </dgm:pt>
    <dgm:pt modelId="{64D8F0EE-4DB9-473B-BBC9-7A7E707286DD}" type="parTrans" cxnId="{60777B25-FE40-4FEA-85A7-91EE189F395A}">
      <dgm:prSet/>
      <dgm:spPr/>
      <dgm:t>
        <a:bodyPr/>
        <a:lstStyle/>
        <a:p>
          <a:endParaRPr lang="en-US"/>
        </a:p>
      </dgm:t>
    </dgm:pt>
    <dgm:pt modelId="{DFF1E5F8-F2F7-4C2E-9B3F-535F5C7DAEE7}" type="sibTrans" cxnId="{60777B25-FE40-4FEA-85A7-91EE189F395A}">
      <dgm:prSet>
        <dgm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86D81111-75DD-49CC-B03F-273F5A474FF0}">
      <dgm:prSet phldrT="[Text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Exploitation</a:t>
          </a:r>
          <a:endParaRPr lang="en-US" dirty="0"/>
        </a:p>
      </dgm:t>
    </dgm:pt>
    <dgm:pt modelId="{940F2EA2-EF5B-44AA-90E0-C1EE3CDFA6C0}" type="parTrans" cxnId="{BAE9AEF3-BA9F-476B-9AC7-A88D4F099114}">
      <dgm:prSet/>
      <dgm:spPr/>
      <dgm:t>
        <a:bodyPr/>
        <a:lstStyle/>
        <a:p>
          <a:endParaRPr lang="en-US"/>
        </a:p>
      </dgm:t>
    </dgm:pt>
    <dgm:pt modelId="{9FFE1BD2-7C69-4EAB-9962-D4EF2EE51EEC}" type="sibTrans" cxnId="{BAE9AEF3-BA9F-476B-9AC7-A88D4F099114}">
      <dgm:prSet>
        <dgm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C6540CFC-B3EF-4BB9-9473-577A33C6EB74}" type="pres">
      <dgm:prSet presAssocID="{E8781D36-04FA-460A-94F1-9D0C1235C95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0EBFBFF-B6E5-492C-A49F-C9A330A3FAFF}" type="pres">
      <dgm:prSet presAssocID="{142F3252-8E13-4FE6-A76A-9E5A27A0C06D}" presName="node" presStyleLbl="node1" presStyleIdx="0" presStyleCnt="3" custScaleX="143905" custScaleY="1273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463B4D-598A-4D9A-9082-006789708383}" type="pres">
      <dgm:prSet presAssocID="{142F3252-8E13-4FE6-A76A-9E5A27A0C06D}" presName="spNode" presStyleCnt="0"/>
      <dgm:spPr/>
    </dgm:pt>
    <dgm:pt modelId="{07B7C922-556C-484E-95C2-BEC4BA1EADB6}" type="pres">
      <dgm:prSet presAssocID="{49A10CC3-B568-4EFF-90B5-EADF48BA6C8B}" presName="sibTrans" presStyleLbl="sibTrans1D1" presStyleIdx="0" presStyleCnt="3"/>
      <dgm:spPr/>
      <dgm:t>
        <a:bodyPr/>
        <a:lstStyle/>
        <a:p>
          <a:endParaRPr lang="en-US"/>
        </a:p>
      </dgm:t>
    </dgm:pt>
    <dgm:pt modelId="{996FCC0C-F4AE-4650-96F2-60BCD10E0F1B}" type="pres">
      <dgm:prSet presAssocID="{B1DBA03F-C231-46DC-96B5-3B5CCDE071D6}" presName="node" presStyleLbl="node1" presStyleIdx="1" presStyleCnt="3" custRadScaleRad="92871" custRadScaleInc="-22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9EABE8-551C-4EB6-B66B-1BCBAC1A41D1}" type="pres">
      <dgm:prSet presAssocID="{B1DBA03F-C231-46DC-96B5-3B5CCDE071D6}" presName="spNode" presStyleCnt="0"/>
      <dgm:spPr/>
    </dgm:pt>
    <dgm:pt modelId="{B9CC5294-B800-4E75-B381-D542B40FDB31}" type="pres">
      <dgm:prSet presAssocID="{DFF1E5F8-F2F7-4C2E-9B3F-535F5C7DAEE7}" presName="sibTrans" presStyleLbl="sibTrans1D1" presStyleIdx="1" presStyleCnt="3"/>
      <dgm:spPr/>
      <dgm:t>
        <a:bodyPr/>
        <a:lstStyle/>
        <a:p>
          <a:endParaRPr lang="en-US"/>
        </a:p>
      </dgm:t>
    </dgm:pt>
    <dgm:pt modelId="{A4B270BD-6BAB-4E4E-9A0F-CD1A667BD805}" type="pres">
      <dgm:prSet presAssocID="{86D81111-75DD-49CC-B03F-273F5A474FF0}" presName="node" presStyleLbl="node1" presStyleIdx="2" presStyleCnt="3" custRadScaleRad="92871" custRadScaleInc="220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319C9F-C58F-494C-96D5-307B60B8EBCC}" type="pres">
      <dgm:prSet presAssocID="{86D81111-75DD-49CC-B03F-273F5A474FF0}" presName="spNode" presStyleCnt="0"/>
      <dgm:spPr/>
    </dgm:pt>
    <dgm:pt modelId="{87FE3AF9-53C2-4605-A09F-847B12CFE874}" type="pres">
      <dgm:prSet presAssocID="{9FFE1BD2-7C69-4EAB-9962-D4EF2EE51EEC}" presName="sibTrans" presStyleLbl="sibTrans1D1" presStyleIdx="2" presStyleCnt="3"/>
      <dgm:spPr/>
      <dgm:t>
        <a:bodyPr/>
        <a:lstStyle/>
        <a:p>
          <a:endParaRPr lang="en-US"/>
        </a:p>
      </dgm:t>
    </dgm:pt>
  </dgm:ptLst>
  <dgm:cxnLst>
    <dgm:cxn modelId="{FB0FE176-4D0E-4A35-B27F-456660E6B635}" srcId="{E8781D36-04FA-460A-94F1-9D0C1235C953}" destId="{142F3252-8E13-4FE6-A76A-9E5A27A0C06D}" srcOrd="0" destOrd="0" parTransId="{583EA9FD-F205-463F-B0D9-D40844E61FBB}" sibTransId="{49A10CC3-B568-4EFF-90B5-EADF48BA6C8B}"/>
    <dgm:cxn modelId="{0E7D59D3-82D7-4E62-A0DD-44996938701E}" type="presOf" srcId="{86D81111-75DD-49CC-B03F-273F5A474FF0}" destId="{A4B270BD-6BAB-4E4E-9A0F-CD1A667BD805}" srcOrd="0" destOrd="0" presId="urn:microsoft.com/office/officeart/2005/8/layout/cycle5"/>
    <dgm:cxn modelId="{7036AF6E-DA1D-49A3-932E-92D492E6AD21}" type="presOf" srcId="{9FFE1BD2-7C69-4EAB-9962-D4EF2EE51EEC}" destId="{87FE3AF9-53C2-4605-A09F-847B12CFE874}" srcOrd="0" destOrd="0" presId="urn:microsoft.com/office/officeart/2005/8/layout/cycle5"/>
    <dgm:cxn modelId="{FE10BFB5-E4B1-47EA-9615-B874BDE2C80F}" type="presOf" srcId="{B1DBA03F-C231-46DC-96B5-3B5CCDE071D6}" destId="{996FCC0C-F4AE-4650-96F2-60BCD10E0F1B}" srcOrd="0" destOrd="0" presId="urn:microsoft.com/office/officeart/2005/8/layout/cycle5"/>
    <dgm:cxn modelId="{5B7921B3-B30B-4DC4-8DD5-AAA61FBDADC8}" type="presOf" srcId="{142F3252-8E13-4FE6-A76A-9E5A27A0C06D}" destId="{40EBFBFF-B6E5-492C-A49F-C9A330A3FAFF}" srcOrd="0" destOrd="0" presId="urn:microsoft.com/office/officeart/2005/8/layout/cycle5"/>
    <dgm:cxn modelId="{8B3E9FA5-3E05-4364-B79B-3B6C1476622A}" type="presOf" srcId="{E8781D36-04FA-460A-94F1-9D0C1235C953}" destId="{C6540CFC-B3EF-4BB9-9473-577A33C6EB74}" srcOrd="0" destOrd="0" presId="urn:microsoft.com/office/officeart/2005/8/layout/cycle5"/>
    <dgm:cxn modelId="{141BB4E2-F166-4022-95D7-0ABA8A69FDE9}" type="presOf" srcId="{DFF1E5F8-F2F7-4C2E-9B3F-535F5C7DAEE7}" destId="{B9CC5294-B800-4E75-B381-D542B40FDB31}" srcOrd="0" destOrd="0" presId="urn:microsoft.com/office/officeart/2005/8/layout/cycle5"/>
    <dgm:cxn modelId="{D4C0A404-D21A-4962-96C6-399AC86F1801}" type="presOf" srcId="{49A10CC3-B568-4EFF-90B5-EADF48BA6C8B}" destId="{07B7C922-556C-484E-95C2-BEC4BA1EADB6}" srcOrd="0" destOrd="0" presId="urn:microsoft.com/office/officeart/2005/8/layout/cycle5"/>
    <dgm:cxn modelId="{BAE9AEF3-BA9F-476B-9AC7-A88D4F099114}" srcId="{E8781D36-04FA-460A-94F1-9D0C1235C953}" destId="{86D81111-75DD-49CC-B03F-273F5A474FF0}" srcOrd="2" destOrd="0" parTransId="{940F2EA2-EF5B-44AA-90E0-C1EE3CDFA6C0}" sibTransId="{9FFE1BD2-7C69-4EAB-9962-D4EF2EE51EEC}"/>
    <dgm:cxn modelId="{60777B25-FE40-4FEA-85A7-91EE189F395A}" srcId="{E8781D36-04FA-460A-94F1-9D0C1235C953}" destId="{B1DBA03F-C231-46DC-96B5-3B5CCDE071D6}" srcOrd="1" destOrd="0" parTransId="{64D8F0EE-4DB9-473B-BBC9-7A7E707286DD}" sibTransId="{DFF1E5F8-F2F7-4C2E-9B3F-535F5C7DAEE7}"/>
    <dgm:cxn modelId="{5E98DED4-D2FD-4236-B14C-AF02DB0DB077}" type="presParOf" srcId="{C6540CFC-B3EF-4BB9-9473-577A33C6EB74}" destId="{40EBFBFF-B6E5-492C-A49F-C9A330A3FAFF}" srcOrd="0" destOrd="0" presId="urn:microsoft.com/office/officeart/2005/8/layout/cycle5"/>
    <dgm:cxn modelId="{F9EE71D9-3EBA-42BC-A42B-C6806A14261C}" type="presParOf" srcId="{C6540CFC-B3EF-4BB9-9473-577A33C6EB74}" destId="{74463B4D-598A-4D9A-9082-006789708383}" srcOrd="1" destOrd="0" presId="urn:microsoft.com/office/officeart/2005/8/layout/cycle5"/>
    <dgm:cxn modelId="{DA16B85C-4015-433E-B473-C29156240919}" type="presParOf" srcId="{C6540CFC-B3EF-4BB9-9473-577A33C6EB74}" destId="{07B7C922-556C-484E-95C2-BEC4BA1EADB6}" srcOrd="2" destOrd="0" presId="urn:microsoft.com/office/officeart/2005/8/layout/cycle5"/>
    <dgm:cxn modelId="{72CC722A-C874-4BEF-A5C2-7E85012000C9}" type="presParOf" srcId="{C6540CFC-B3EF-4BB9-9473-577A33C6EB74}" destId="{996FCC0C-F4AE-4650-96F2-60BCD10E0F1B}" srcOrd="3" destOrd="0" presId="urn:microsoft.com/office/officeart/2005/8/layout/cycle5"/>
    <dgm:cxn modelId="{6167BDBB-1372-4EA4-B631-8D99181E5F7D}" type="presParOf" srcId="{C6540CFC-B3EF-4BB9-9473-577A33C6EB74}" destId="{3E9EABE8-551C-4EB6-B66B-1BCBAC1A41D1}" srcOrd="4" destOrd="0" presId="urn:microsoft.com/office/officeart/2005/8/layout/cycle5"/>
    <dgm:cxn modelId="{40B82B6F-2E17-4E40-BFBF-888A26B2DB9E}" type="presParOf" srcId="{C6540CFC-B3EF-4BB9-9473-577A33C6EB74}" destId="{B9CC5294-B800-4E75-B381-D542B40FDB31}" srcOrd="5" destOrd="0" presId="urn:microsoft.com/office/officeart/2005/8/layout/cycle5"/>
    <dgm:cxn modelId="{F196C13B-5550-48E9-B643-F32E7B68D75F}" type="presParOf" srcId="{C6540CFC-B3EF-4BB9-9473-577A33C6EB74}" destId="{A4B270BD-6BAB-4E4E-9A0F-CD1A667BD805}" srcOrd="6" destOrd="0" presId="urn:microsoft.com/office/officeart/2005/8/layout/cycle5"/>
    <dgm:cxn modelId="{7069D7A1-9AD5-4701-9F44-80E7A082E44D}" type="presParOf" srcId="{C6540CFC-B3EF-4BB9-9473-577A33C6EB74}" destId="{2F319C9F-C58F-494C-96D5-307B60B8EBCC}" srcOrd="7" destOrd="0" presId="urn:microsoft.com/office/officeart/2005/8/layout/cycle5"/>
    <dgm:cxn modelId="{40C87B22-A7DF-4755-B56C-0CC7B340AA0D}" type="presParOf" srcId="{C6540CFC-B3EF-4BB9-9473-577A33C6EB74}" destId="{87FE3AF9-53C2-4605-A09F-847B12CFE874}" srcOrd="8" destOrd="0" presId="urn:microsoft.com/office/officeart/2005/8/layout/cycle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C5FBA1-CAE8-4372-A345-F819AD4512D8}" type="datetimeFigureOut">
              <a:rPr lang="en-US" smtClean="0"/>
              <a:pPr/>
              <a:t>7/11/2008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FFD75-52BC-42E2-AC98-56CC9238C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Threat modeling DFDs</a:t>
            </a:r>
          </a:p>
          <a:p>
            <a:r>
              <a:rPr lang="en-US" dirty="0" smtClean="0"/>
              <a:t>Software verification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FFD75-52BC-42E2-AC98-56CC9238C91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Sockets,</a:t>
            </a:r>
            <a:r>
              <a:rPr lang="en-US" baseline="0" dirty="0" smtClean="0"/>
              <a:t> system calls, </a:t>
            </a:r>
            <a:endParaRPr lang="en-US" dirty="0" smtClean="0"/>
          </a:p>
          <a:p>
            <a:r>
              <a:rPr lang="en-US" dirty="0" smtClean="0"/>
              <a:t>Trust</a:t>
            </a:r>
            <a:r>
              <a:rPr lang="en-US" baseline="0" dirty="0" smtClean="0"/>
              <a:t> boundaries expose vulnerabilities</a:t>
            </a:r>
          </a:p>
          <a:p>
            <a:r>
              <a:rPr lang="en-US" baseline="0" dirty="0" smtClean="0"/>
              <a:t>Vulnerabilities enable exploitation</a:t>
            </a:r>
          </a:p>
          <a:p>
            <a:r>
              <a:rPr lang="en-US" baseline="0" dirty="0" smtClean="0"/>
              <a:t>Exploitation grants new privileges/credentials, exposes new trust boundaries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FFD75-52BC-42E2-AC98-56CC9238C91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It’s true that you can also use the Windows API to obtained access rights from volatile objects, but that is a passive</a:t>
            </a:r>
            <a:r>
              <a:rPr lang="en-US" baseline="0" dirty="0" smtClean="0"/>
              <a:t> approach and does not provide information about the </a:t>
            </a:r>
            <a:r>
              <a:rPr lang="en-US" baseline="0" smtClean="0"/>
              <a:t>execution context.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FFD75-52BC-42E2-AC98-56CC9238C91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FFD75-52BC-42E2-AC98-56CC9238C91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FFD75-52BC-42E2-AC98-56CC9238C91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743200"/>
            <a:ext cx="6858000" cy="1146175"/>
          </a:xfrm>
        </p:spPr>
        <p:txBody>
          <a:bodyPr anchor="b" anchorCtr="0"/>
          <a:lstStyle>
            <a:lvl1pPr algn="l"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0386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3962400"/>
            <a:ext cx="7848600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buSzPct val="75000"/>
              <a:buFont typeface="Wingdings" pitchFamily="2" charset="2"/>
              <a:buChar char="Ø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371600"/>
            <a:ext cx="82296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3484578"/>
            <a:ext cx="9144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9" name="Oval 8"/>
          <p:cNvSpPr/>
          <p:nvPr userDrawn="1"/>
        </p:nvSpPr>
        <p:spPr>
          <a:xfrm>
            <a:off x="3048000" y="2417778"/>
            <a:ext cx="2971800" cy="2133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2971800" y="2286000"/>
            <a:ext cx="3048000" cy="2362200"/>
          </a:xfrm>
        </p:spPr>
        <p:txBody>
          <a:bodyPr anchor="ctr" anchorCtr="0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800"/>
            </a:lvl1pPr>
            <a:lvl2pPr>
              <a:buClr>
                <a:schemeClr val="tx1">
                  <a:lumMod val="65000"/>
                  <a:lumOff val="35000"/>
                </a:schemeClr>
              </a:buClr>
              <a:buFont typeface="Wingdings" pitchFamily="2" charset="2"/>
              <a:buChar char="Ø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Clr>
                <a:schemeClr val="accent6"/>
              </a:buClr>
              <a:buFont typeface="Wingdings" pitchFamily="2" charset="2"/>
              <a:buChar char="§"/>
              <a:defRPr sz="2800"/>
            </a:lvl1pPr>
            <a:lvl2pPr>
              <a:buClr>
                <a:schemeClr val="tx1">
                  <a:lumMod val="65000"/>
                  <a:lumOff val="35000"/>
                </a:schemeClr>
              </a:buClr>
              <a:buFont typeface="Wingdings" pitchFamily="2" charset="2"/>
              <a:buChar char="Ø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371600"/>
            <a:ext cx="82296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371600"/>
            <a:ext cx="82296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743200"/>
            <a:ext cx="6858000" cy="114617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Modeling the trust boundaries</a:t>
            </a:r>
            <a:br>
              <a:rPr lang="en-US" dirty="0" smtClean="0"/>
            </a:br>
            <a:r>
              <a:rPr lang="en-US" dirty="0" smtClean="0"/>
              <a:t>created by securable objects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/>
              <a:t>Matt Miller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USENIX W00T ‘08</a:t>
            </a:r>
          </a:p>
          <a:p>
            <a:r>
              <a:rPr lang="en-US" sz="2400" b="1" dirty="0" smtClean="0"/>
              <a:t>July 28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,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produced as a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Object trace logs</a:t>
            </a:r>
            <a:r>
              <a:rPr lang="en-US" dirty="0" smtClean="0"/>
              <a:t> are generated for each object type</a:t>
            </a:r>
            <a:endParaRPr lang="en-US" i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Roughly 900MB of raw data to analyze from a default installation of Vista SP1 </a:t>
            </a:r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2813700"/>
          <a:ext cx="7696200" cy="2063100"/>
        </p:xfrm>
        <a:graphic>
          <a:graphicData uri="http://schemas.openxmlformats.org/drawingml/2006/table">
            <a:tbl>
              <a:tblPr bandRow="1">
                <a:tableStyleId>{BDBED569-4797-4DF1-A0F4-6AAB3CD982D8}</a:tableStyleId>
              </a:tblPr>
              <a:tblGrid>
                <a:gridCol w="1219200"/>
                <a:gridCol w="1752600"/>
                <a:gridCol w="1676400"/>
                <a:gridCol w="1676400"/>
                <a:gridCol w="1371600"/>
              </a:tblGrid>
              <a:tr h="311451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Adapter (3.4K)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ALPC Port (2.3M)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Callback (5.2K)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Controller (1.7K)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Desktop (71K)</a:t>
                      </a:r>
                      <a:endParaRPr lang="en-US" sz="1200" b="1" dirty="0"/>
                    </a:p>
                  </a:txBody>
                  <a:tcPr/>
                </a:tc>
              </a:tr>
              <a:tr h="283117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Device (163K)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Directory (582K)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Driver (102K)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err="1" smtClean="0"/>
                        <a:t>EtwRegistration</a:t>
                      </a:r>
                      <a:r>
                        <a:rPr lang="en-US" sz="1200" b="1" dirty="0" smtClean="0"/>
                        <a:t> (3.7M)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Event (57M)</a:t>
                      </a:r>
                      <a:endParaRPr lang="en-US" sz="1200" b="1" dirty="0"/>
                    </a:p>
                  </a:txBody>
                  <a:tcPr/>
                </a:tc>
              </a:tr>
              <a:tr h="305219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File (293M)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err="1" smtClean="0"/>
                        <a:t>IoCompletion</a:t>
                      </a:r>
                      <a:r>
                        <a:rPr lang="en-US" sz="1200" b="1" dirty="0" smtClean="0"/>
                        <a:t> (326K)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Job (7.5K)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Key (276M)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err="1" smtClean="0"/>
                        <a:t>KeyedEvent</a:t>
                      </a:r>
                      <a:r>
                        <a:rPr lang="en-US" sz="1200" b="1" dirty="0" smtClean="0"/>
                        <a:t> (67K)</a:t>
                      </a:r>
                      <a:endParaRPr lang="en-US" sz="1200" b="1" dirty="0"/>
                    </a:p>
                  </a:txBody>
                  <a:tcPr/>
                </a:tc>
              </a:tr>
              <a:tr h="296331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Mutant (2.9M)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err="1" smtClean="0"/>
                        <a:t>PersistedFile</a:t>
                      </a:r>
                      <a:r>
                        <a:rPr lang="en-US" sz="1200" b="1" dirty="0" smtClean="0"/>
                        <a:t> (41M)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err="1" smtClean="0"/>
                        <a:t>PersistedKey</a:t>
                      </a:r>
                      <a:r>
                        <a:rPr lang="en-US" sz="1200" b="1" dirty="0" smtClean="0"/>
                        <a:t> (101M)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err="1" smtClean="0"/>
                        <a:t>PersistedService</a:t>
                      </a:r>
                      <a:r>
                        <a:rPr lang="en-US" sz="1200" b="1" baseline="0" dirty="0" smtClean="0"/>
                        <a:t> (66K)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Process (3.5M)</a:t>
                      </a:r>
                      <a:endParaRPr lang="en-US" sz="1200" b="1" dirty="0"/>
                    </a:p>
                  </a:txBody>
                  <a:tcPr/>
                </a:tc>
              </a:tr>
              <a:tr h="296331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Section (30M)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Semaphore (2.4M)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Session (7.5K)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err="1" smtClean="0"/>
                        <a:t>SymbolicLink</a:t>
                      </a:r>
                      <a:r>
                        <a:rPr lang="en-US" sz="1200" b="1" dirty="0" smtClean="0"/>
                        <a:t> (554K)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Thread (4.7M)</a:t>
                      </a:r>
                      <a:endParaRPr lang="en-US" sz="1200" b="1" dirty="0"/>
                    </a:p>
                  </a:txBody>
                  <a:tcPr/>
                </a:tc>
              </a:tr>
              <a:tr h="296331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Timer (217K)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err="1" smtClean="0"/>
                        <a:t>TmEn</a:t>
                      </a:r>
                      <a:r>
                        <a:rPr lang="en-US" sz="1200" b="1" dirty="0" smtClean="0"/>
                        <a:t> (18K)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err="1" smtClean="0"/>
                        <a:t>TmRm</a:t>
                      </a:r>
                      <a:r>
                        <a:rPr lang="en-US" sz="1200" b="1" dirty="0" smtClean="0"/>
                        <a:t> (39K)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err="1" smtClean="0"/>
                        <a:t>TmTm</a:t>
                      </a:r>
                      <a:r>
                        <a:rPr lang="en-US" sz="1200" b="1" dirty="0" smtClean="0"/>
                        <a:t> (29K)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err="1" smtClean="0"/>
                        <a:t>TmTx</a:t>
                      </a:r>
                      <a:r>
                        <a:rPr lang="en-US" sz="1200" b="1" dirty="0" smtClean="0"/>
                        <a:t> (14K)</a:t>
                      </a:r>
                      <a:endParaRPr lang="en-US" sz="1200" b="1" dirty="0"/>
                    </a:p>
                  </a:txBody>
                  <a:tcPr/>
                </a:tc>
              </a:tr>
              <a:tr h="268618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Token (94M)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err="1" smtClean="0"/>
                        <a:t>TpWorkerFactory</a:t>
                      </a:r>
                      <a:r>
                        <a:rPr lang="en-US" sz="1200" b="1" dirty="0" smtClean="0"/>
                        <a:t> (104K)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err="1" smtClean="0"/>
                        <a:t>WindowStation</a:t>
                      </a:r>
                      <a:r>
                        <a:rPr lang="en-US" sz="1200" b="1" dirty="0" smtClean="0"/>
                        <a:t> (98K)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err="1" smtClean="0"/>
                        <a:t>WmiGuid</a:t>
                      </a:r>
                      <a:r>
                        <a:rPr lang="en-US" sz="1200" b="1" dirty="0" smtClean="0"/>
                        <a:t> (44K)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sense out of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Object trace log data can be used to generate a bipartite </a:t>
            </a:r>
            <a:r>
              <a:rPr lang="en-US" i="1" dirty="0" smtClean="0"/>
              <a:t>data flow graph</a:t>
            </a:r>
            <a:r>
              <a:rPr lang="en-US" dirty="0" smtClean="0"/>
              <a:t> (DFG)</a:t>
            </a:r>
          </a:p>
          <a:p>
            <a:pPr lvl="1"/>
            <a:r>
              <a:rPr lang="en-US" i="1" dirty="0" smtClean="0"/>
              <a:t>G = (D, U, E) </a:t>
            </a:r>
            <a:r>
              <a:rPr lang="en-US" dirty="0" smtClean="0"/>
              <a:t>such that </a:t>
            </a:r>
            <a:r>
              <a:rPr lang="en-US" i="1" dirty="0" smtClean="0"/>
              <a:t>du </a:t>
            </a:r>
            <a:r>
              <a:rPr lang="en-US" dirty="0" smtClean="0"/>
              <a:t>∈ </a:t>
            </a:r>
            <a:r>
              <a:rPr lang="en-US" i="1" dirty="0" smtClean="0"/>
              <a:t>E</a:t>
            </a:r>
          </a:p>
          <a:p>
            <a:pPr lvl="1"/>
            <a:endParaRPr lang="en-US" i="1" dirty="0" smtClean="0"/>
          </a:p>
          <a:p>
            <a:r>
              <a:rPr lang="en-US" dirty="0" smtClean="0"/>
              <a:t>Each vertex is a </a:t>
            </a:r>
            <a:r>
              <a:rPr lang="en-US" dirty="0" err="1" smtClean="0"/>
              <a:t>tuple</a:t>
            </a:r>
            <a:r>
              <a:rPr lang="en-US" dirty="0" smtClean="0"/>
              <a:t> </a:t>
            </a:r>
            <a:r>
              <a:rPr lang="en-US" i="1" dirty="0" smtClean="0"/>
              <a:t>d, u = </a:t>
            </a:r>
            <a:r>
              <a:rPr lang="en-US" dirty="0" smtClean="0"/>
              <a:t>〈</a:t>
            </a:r>
            <a:r>
              <a:rPr lang="en-US" i="1" dirty="0" err="1" smtClean="0"/>
              <a:t>a,m,v</a:t>
            </a:r>
            <a:r>
              <a:rPr lang="en-US" dirty="0" smtClean="0"/>
              <a:t>〉</a:t>
            </a:r>
          </a:p>
          <a:p>
            <a:pPr lvl="1"/>
            <a:r>
              <a:rPr lang="en-US" i="1" dirty="0" smtClean="0"/>
              <a:t>a </a:t>
            </a:r>
            <a:r>
              <a:rPr lang="en-US" dirty="0" smtClean="0"/>
              <a:t>is a SID or a group of SIDs (domain of trust)</a:t>
            </a:r>
          </a:p>
          <a:p>
            <a:pPr lvl="1"/>
            <a:r>
              <a:rPr lang="en-US" i="1" dirty="0" smtClean="0"/>
              <a:t>m</a:t>
            </a:r>
            <a:r>
              <a:rPr lang="en-US" dirty="0" smtClean="0"/>
              <a:t> is an object instance (medium)</a:t>
            </a:r>
          </a:p>
          <a:p>
            <a:pPr lvl="1"/>
            <a:r>
              <a:rPr lang="en-US" i="1" dirty="0" smtClean="0"/>
              <a:t>v </a:t>
            </a:r>
            <a:r>
              <a:rPr lang="en-US" dirty="0" smtClean="0"/>
              <a:t>is an object-type specific operation through which data is transferred (verb)</a:t>
            </a:r>
          </a:p>
          <a:p>
            <a:pPr lvl="1"/>
            <a:endParaRPr lang="en-US" i="1" dirty="0" smtClean="0"/>
          </a:p>
          <a:p>
            <a:r>
              <a:rPr lang="en-US" dirty="0" smtClean="0"/>
              <a:t>Each edge </a:t>
            </a:r>
            <a:r>
              <a:rPr lang="en-US" i="1" dirty="0" smtClean="0"/>
              <a:t>du </a:t>
            </a:r>
            <a:r>
              <a:rPr lang="en-US" dirty="0" smtClean="0"/>
              <a:t>∈ </a:t>
            </a:r>
            <a:r>
              <a:rPr lang="en-US" i="1" dirty="0" smtClean="0"/>
              <a:t>E </a:t>
            </a:r>
            <a:r>
              <a:rPr lang="en-US" dirty="0" smtClean="0"/>
              <a:t>is a data flow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DFG generation: vertices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Access rights translate into operations (verbs) that can be performed on an object</a:t>
            </a:r>
          </a:p>
          <a:p>
            <a:pPr lvl="1"/>
            <a:r>
              <a:rPr lang="en-US" dirty="0" smtClean="0"/>
              <a:t>Write to a file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FILE_WRITE_DATA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Send a request to an ALPC port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CONNECT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Write to process memory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PROCESS_VM_WRITE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A vertex is created for each SID that is granted rights required to use a verb on a given object</a:t>
            </a:r>
          </a:p>
          <a:p>
            <a:pPr lvl="1"/>
            <a:r>
              <a:rPr lang="en-US" dirty="0" smtClean="0"/>
              <a:t>SIDs that define an object are assumed to have full rights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DFG generation: edges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Edges are created between vertices to illustrate permitted data flows</a:t>
            </a:r>
          </a:p>
          <a:p>
            <a:endParaRPr lang="en-US" dirty="0" smtClean="0"/>
          </a:p>
          <a:p>
            <a:r>
              <a:rPr lang="en-US" dirty="0" smtClean="0"/>
              <a:t>Both vertices must use related verbs</a:t>
            </a:r>
          </a:p>
          <a:p>
            <a:pPr lvl="1"/>
            <a:r>
              <a:rPr lang="en-US" dirty="0" smtClean="0"/>
              <a:t>One vertex defining data, one vertex using data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Both vertices must operate on the same object instance (medium)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object verb relationships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905000"/>
          <a:ext cx="8229600" cy="3931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1660"/>
                <a:gridCol w="1440180"/>
                <a:gridCol w="1645920"/>
                <a:gridCol w="1645920"/>
                <a:gridCol w="1645920"/>
              </a:tblGrid>
              <a:tr h="452007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Object Type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619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Rights Required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Rights required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8100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ALPC Port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Write request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CONNECT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Read request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Implicit def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007"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Write reply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Implicit</a:t>
                      </a:r>
                      <a:r>
                        <a:rPr lang="en-US" sz="1400" baseline="0" dirty="0" smtClean="0"/>
                        <a:t> def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Read reply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CONNECT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007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File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Write data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WRITE_DATA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Read data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READ_DATA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007"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Write data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WRITE_DATA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Execute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EXECUTE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00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Key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Set value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SET_VALUE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Query</a:t>
                      </a:r>
                      <a:r>
                        <a:rPr lang="en-US" sz="1400" baseline="0" dirty="0" smtClean="0"/>
                        <a:t> value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QUERY_VALUE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00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Service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Change </a:t>
                      </a:r>
                      <a:r>
                        <a:rPr lang="en-US" sz="1400" dirty="0" err="1" smtClean="0"/>
                        <a:t>config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CHANGE_CONFIG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Start service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Implicit use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00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Process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Write memory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VM_WRITE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Execute code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Implicit use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data flow graph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1800" dirty="0" smtClean="0"/>
              <a:t>User is granted WRITE_DATA to c:\foo.exe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User opens \</a:t>
            </a:r>
            <a:r>
              <a:rPr lang="en-US" sz="1800" dirty="0" err="1" smtClean="0"/>
              <a:t>LpcPort</a:t>
            </a:r>
            <a:r>
              <a:rPr lang="en-US" sz="1800" dirty="0" smtClean="0"/>
              <a:t> with CONNECT rights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PID 123 grants User VM_WRITE rights</a:t>
            </a:r>
            <a:endParaRPr lang="en-US" sz="1800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Use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1800" dirty="0" smtClean="0"/>
              <a:t>Administrator opens C:\foo.exe with EXECUTE rights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Network Service defines \</a:t>
            </a:r>
            <a:r>
              <a:rPr lang="en-US" sz="1800" dirty="0" err="1" smtClean="0"/>
              <a:t>LpcPort</a:t>
            </a: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Network Service created PID 123</a:t>
            </a:r>
            <a:endParaRPr lang="en-US" sz="1800" dirty="0"/>
          </a:p>
        </p:txBody>
      </p:sp>
      <p:sp>
        <p:nvSpPr>
          <p:cNvPr id="4" name="Rounded Rectangle 3"/>
          <p:cNvSpPr/>
          <p:nvPr/>
        </p:nvSpPr>
        <p:spPr>
          <a:xfrm>
            <a:off x="762000" y="2514600"/>
            <a:ext cx="2895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〈</a:t>
            </a:r>
            <a:r>
              <a:rPr lang="en-US" sz="1600" dirty="0" err="1" smtClean="0"/>
              <a:t>User,C</a:t>
            </a:r>
            <a:r>
              <a:rPr lang="en-US" sz="1600" dirty="0" smtClean="0"/>
              <a:t>:\</a:t>
            </a:r>
            <a:r>
              <a:rPr lang="en-US" sz="1600" dirty="0" err="1" smtClean="0"/>
              <a:t>foo.exe,Write</a:t>
            </a:r>
            <a:r>
              <a:rPr lang="en-US" sz="1600" dirty="0" smtClean="0"/>
              <a:t> data〉</a:t>
            </a:r>
            <a:endParaRPr lang="en-US" sz="1600" dirty="0"/>
          </a:p>
        </p:txBody>
      </p:sp>
      <p:sp>
        <p:nvSpPr>
          <p:cNvPr id="5" name="Rounded Rectangle 4"/>
          <p:cNvSpPr/>
          <p:nvPr/>
        </p:nvSpPr>
        <p:spPr>
          <a:xfrm>
            <a:off x="4953000" y="2514600"/>
            <a:ext cx="3810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〈</a:t>
            </a:r>
            <a:r>
              <a:rPr lang="en-US" sz="1600" dirty="0" err="1" smtClean="0"/>
              <a:t>Administrator,C</a:t>
            </a:r>
            <a:r>
              <a:rPr lang="en-US" sz="1600" dirty="0" smtClean="0"/>
              <a:t>:\</a:t>
            </a:r>
            <a:r>
              <a:rPr lang="en-US" sz="1600" dirty="0" err="1" smtClean="0"/>
              <a:t>foo.exe,Execute</a:t>
            </a:r>
            <a:r>
              <a:rPr lang="en-US" sz="1600" dirty="0" smtClean="0"/>
              <a:t>〉</a:t>
            </a:r>
            <a:endParaRPr lang="en-US" sz="1600" dirty="0"/>
          </a:p>
        </p:txBody>
      </p:sp>
      <p:cxnSp>
        <p:nvCxnSpPr>
          <p:cNvPr id="9" name="Elbow Connector 8"/>
          <p:cNvCxnSpPr>
            <a:stCxn id="4" idx="3"/>
            <a:endCxn id="5" idx="1"/>
          </p:cNvCxnSpPr>
          <p:nvPr/>
        </p:nvCxnSpPr>
        <p:spPr>
          <a:xfrm>
            <a:off x="3657600" y="2743200"/>
            <a:ext cx="1295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4953000" y="3810000"/>
            <a:ext cx="3810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〈Network Service,\</a:t>
            </a:r>
            <a:r>
              <a:rPr lang="en-US" sz="1600" dirty="0" err="1" smtClean="0"/>
              <a:t>LpcPort,Read</a:t>
            </a:r>
            <a:r>
              <a:rPr lang="en-US" sz="1600" dirty="0" smtClean="0"/>
              <a:t> request〉</a:t>
            </a:r>
            <a:endParaRPr lang="en-US" sz="1600" dirty="0"/>
          </a:p>
        </p:txBody>
      </p:sp>
      <p:sp>
        <p:nvSpPr>
          <p:cNvPr id="11" name="Rounded Rectangle 10"/>
          <p:cNvSpPr/>
          <p:nvPr/>
        </p:nvSpPr>
        <p:spPr>
          <a:xfrm>
            <a:off x="762000" y="3810000"/>
            <a:ext cx="2895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〈User,\</a:t>
            </a:r>
            <a:r>
              <a:rPr lang="en-US" sz="1600" dirty="0" err="1" smtClean="0"/>
              <a:t>LpcPort,Write</a:t>
            </a:r>
            <a:r>
              <a:rPr lang="en-US" sz="1600" dirty="0" smtClean="0"/>
              <a:t> request〉</a:t>
            </a:r>
            <a:endParaRPr lang="en-US" sz="1600" dirty="0"/>
          </a:p>
        </p:txBody>
      </p:sp>
      <p:cxnSp>
        <p:nvCxnSpPr>
          <p:cNvPr id="13" name="Elbow Connector 12"/>
          <p:cNvCxnSpPr>
            <a:stCxn id="11" idx="3"/>
            <a:endCxn id="10" idx="1"/>
          </p:cNvCxnSpPr>
          <p:nvPr/>
        </p:nvCxnSpPr>
        <p:spPr>
          <a:xfrm>
            <a:off x="3657600" y="4038600"/>
            <a:ext cx="1295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762000" y="5029200"/>
            <a:ext cx="2895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〈</a:t>
            </a:r>
            <a:r>
              <a:rPr lang="en-US" sz="1600" dirty="0" err="1" smtClean="0"/>
              <a:t>User,PID</a:t>
            </a:r>
            <a:r>
              <a:rPr lang="en-US" sz="1600" dirty="0" smtClean="0"/>
              <a:t> 123,Write memory〉</a:t>
            </a:r>
            <a:endParaRPr lang="en-US" sz="1600" dirty="0"/>
          </a:p>
        </p:txBody>
      </p:sp>
      <p:sp>
        <p:nvSpPr>
          <p:cNvPr id="17" name="Rounded Rectangle 16"/>
          <p:cNvSpPr/>
          <p:nvPr/>
        </p:nvSpPr>
        <p:spPr>
          <a:xfrm>
            <a:off x="4953000" y="5029200"/>
            <a:ext cx="38100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〈Network </a:t>
            </a:r>
            <a:r>
              <a:rPr lang="en-US" sz="1600" dirty="0" err="1" smtClean="0"/>
              <a:t>Service,PID</a:t>
            </a:r>
            <a:r>
              <a:rPr lang="en-US" sz="1600" dirty="0" smtClean="0"/>
              <a:t> 123,Execute code〉</a:t>
            </a:r>
            <a:endParaRPr lang="en-US" sz="1600" dirty="0"/>
          </a:p>
        </p:txBody>
      </p:sp>
      <p:cxnSp>
        <p:nvCxnSpPr>
          <p:cNvPr id="18" name="Elbow Connector 17"/>
          <p:cNvCxnSpPr>
            <a:stCxn id="16" idx="3"/>
            <a:endCxn id="17" idx="1"/>
          </p:cNvCxnSpPr>
          <p:nvPr/>
        </p:nvCxnSpPr>
        <p:spPr>
          <a:xfrm>
            <a:off x="3657600" y="5257800"/>
            <a:ext cx="12954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DFG analysis: trust boundaries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Trust boundary definition</a:t>
            </a:r>
          </a:p>
          <a:p>
            <a:pPr lvl="1"/>
            <a:r>
              <a:rPr lang="en-US" dirty="0" smtClean="0"/>
              <a:t>A medium that allows data to flow between domains of trust</a:t>
            </a:r>
          </a:p>
          <a:p>
            <a:endParaRPr lang="en-US" dirty="0" smtClean="0"/>
          </a:p>
          <a:p>
            <a:r>
              <a:rPr lang="en-US" dirty="0" smtClean="0"/>
              <a:t>Identifying trust boundaries in a DFG</a:t>
            </a:r>
          </a:p>
          <a:p>
            <a:pPr lvl="1"/>
            <a:r>
              <a:rPr lang="en-US" dirty="0" smtClean="0"/>
              <a:t>The set of mediums used in data flows where definition and use actors are not equal</a:t>
            </a:r>
          </a:p>
          <a:p>
            <a:pPr lvl="1"/>
            <a:r>
              <a:rPr lang="en-US" dirty="0" smtClean="0"/>
              <a:t>These data flows compose a </a:t>
            </a:r>
            <a:r>
              <a:rPr lang="en-US" i="1" dirty="0" smtClean="0"/>
              <a:t>trust boundary data flow graph</a:t>
            </a:r>
            <a:r>
              <a:rPr lang="en-US" dirty="0" smtClean="0"/>
              <a:t> (TBDFG)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a TBDFG for ALPC 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edge provides a count of the number of data flows involving </a:t>
            </a:r>
            <a:r>
              <a:rPr lang="en-US" i="1" dirty="0" smtClean="0"/>
              <a:t>d</a:t>
            </a:r>
            <a:r>
              <a:rPr lang="en-US" dirty="0" smtClean="0"/>
              <a:t> and </a:t>
            </a:r>
            <a:r>
              <a:rPr lang="en-US" i="1" dirty="0" smtClean="0"/>
              <a:t>u</a:t>
            </a:r>
            <a:endParaRPr lang="en-US" dirty="0" smtClean="0"/>
          </a:p>
          <a:p>
            <a:r>
              <a:rPr lang="en-US" dirty="0" smtClean="0"/>
              <a:t>Each vertex is a SID string (</a:t>
            </a:r>
            <a:r>
              <a:rPr lang="en-US" sz="2000" dirty="0" smtClean="0"/>
              <a:t>SY=System, WD=Everyone, etc</a:t>
            </a:r>
            <a:r>
              <a:rPr lang="en-US" dirty="0" smtClean="0"/>
              <a:t>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581400"/>
            <a:ext cx="7788045" cy="2371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DFG analysis: 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Data flows can threaten domains of trust</a:t>
            </a:r>
          </a:p>
          <a:p>
            <a:pPr lvl="1"/>
            <a:r>
              <a:rPr lang="en-US" dirty="0" smtClean="0"/>
              <a:t>Denial of service</a:t>
            </a:r>
          </a:p>
          <a:p>
            <a:pPr lvl="1"/>
            <a:r>
              <a:rPr lang="en-US" dirty="0" smtClean="0"/>
              <a:t>Elevation of privilege due to a buffer overflow</a:t>
            </a:r>
          </a:p>
          <a:p>
            <a:endParaRPr lang="en-US" dirty="0" smtClean="0"/>
          </a:p>
          <a:p>
            <a:r>
              <a:rPr lang="en-US" dirty="0" smtClean="0"/>
              <a:t>Defense horizon (attack surface)</a:t>
            </a:r>
          </a:p>
          <a:p>
            <a:pPr lvl="1"/>
            <a:r>
              <a:rPr lang="en-US" dirty="0" smtClean="0"/>
              <a:t>Data flows that are a threat </a:t>
            </a:r>
            <a:r>
              <a:rPr lang="en-US" u="sng" dirty="0" smtClean="0"/>
              <a:t>to</a:t>
            </a:r>
            <a:r>
              <a:rPr lang="en-US" dirty="0" smtClean="0"/>
              <a:t> a domain of trust</a:t>
            </a:r>
          </a:p>
          <a:p>
            <a:endParaRPr lang="en-US" dirty="0" smtClean="0"/>
          </a:p>
          <a:p>
            <a:r>
              <a:rPr lang="en-US" dirty="0" smtClean="0"/>
              <a:t>Attack horizon</a:t>
            </a:r>
          </a:p>
          <a:p>
            <a:pPr lvl="1"/>
            <a:r>
              <a:rPr lang="en-US" dirty="0" smtClean="0"/>
              <a:t>Data flows that are a threat </a:t>
            </a:r>
            <a:r>
              <a:rPr lang="en-US" u="sng" dirty="0" smtClean="0"/>
              <a:t>from</a:t>
            </a:r>
            <a:r>
              <a:rPr lang="en-US" dirty="0" smtClean="0"/>
              <a:t> a domain of trust</a:t>
            </a:r>
          </a:p>
          <a:p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4495800"/>
            <a:ext cx="47434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5943600"/>
            <a:ext cx="47339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ALPC Port defense horizon for SYSTEM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600200"/>
          <a:ext cx="81534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1554"/>
                <a:gridCol w="1803156"/>
                <a:gridCol w="44686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Verb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ALPC Port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Everyone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 request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Courier New" pitchFamily="49" charset="0"/>
                          <a:cs typeface="Courier New" pitchFamily="49" charset="0"/>
                        </a:rPr>
                        <a:t>\Sessions\1\Windows\</a:t>
                      </a:r>
                      <a:r>
                        <a:rPr lang="en-US" sz="1400" dirty="0" err="1" smtClean="0">
                          <a:latin typeface="Courier New" pitchFamily="49" charset="0"/>
                          <a:cs typeface="Courier New" pitchFamily="49" charset="0"/>
                        </a:rPr>
                        <a:t>ApiPort</a:t>
                      </a:r>
                      <a:endParaRPr lang="en-US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Everyone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 request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Courier New" pitchFamily="49" charset="0"/>
                          <a:cs typeface="Courier New" pitchFamily="49" charset="0"/>
                        </a:rPr>
                        <a:t>\RPC Control\</a:t>
                      </a:r>
                      <a:r>
                        <a:rPr lang="en-US" sz="1400" dirty="0" err="1" smtClean="0">
                          <a:latin typeface="Courier New" pitchFamily="49" charset="0"/>
                          <a:cs typeface="Courier New" pitchFamily="49" charset="0"/>
                        </a:rPr>
                        <a:t>plugplay</a:t>
                      </a:r>
                      <a:endParaRPr lang="en-US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Everyone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 request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Courier New" pitchFamily="49" charset="0"/>
                          <a:cs typeface="Courier New" pitchFamily="49" charset="0"/>
                        </a:rPr>
                        <a:t>\</a:t>
                      </a:r>
                      <a:r>
                        <a:rPr lang="en-US" sz="1400" dirty="0" err="1" smtClean="0">
                          <a:latin typeface="Courier New" pitchFamily="49" charset="0"/>
                          <a:cs typeface="Courier New" pitchFamily="49" charset="0"/>
                        </a:rPr>
                        <a:t>AELPort</a:t>
                      </a:r>
                      <a:endParaRPr lang="en-US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Everyone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 request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Courier New" pitchFamily="49" charset="0"/>
                          <a:cs typeface="Courier New" pitchFamily="49" charset="0"/>
                        </a:rPr>
                        <a:t>\</a:t>
                      </a:r>
                      <a:r>
                        <a:rPr lang="en-US" sz="1400" dirty="0" err="1" smtClean="0">
                          <a:latin typeface="Courier New" pitchFamily="49" charset="0"/>
                          <a:cs typeface="Courier New" pitchFamily="49" charset="0"/>
                        </a:rPr>
                        <a:t>UxSmsApiPort</a:t>
                      </a:r>
                      <a:endParaRPr lang="en-US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Authenticated Users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</a:t>
                      </a:r>
                      <a:r>
                        <a:rPr lang="en-US" baseline="0" dirty="0" smtClean="0"/>
                        <a:t> request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Courier New" pitchFamily="49" charset="0"/>
                          <a:cs typeface="Courier New" pitchFamily="49" charset="0"/>
                        </a:rPr>
                        <a:t>\</a:t>
                      </a:r>
                      <a:r>
                        <a:rPr lang="en-US" sz="1400" dirty="0" err="1" smtClean="0">
                          <a:latin typeface="Courier New" pitchFamily="49" charset="0"/>
                          <a:cs typeface="Courier New" pitchFamily="49" charset="0"/>
                        </a:rPr>
                        <a:t>WindowsErrorReportingServicePort</a:t>
                      </a:r>
                      <a:endParaRPr lang="en-US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Everyone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 request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Courier New" pitchFamily="49" charset="0"/>
                          <a:cs typeface="Courier New" pitchFamily="49" charset="0"/>
                        </a:rPr>
                        <a:t>\</a:t>
                      </a:r>
                      <a:r>
                        <a:rPr lang="en-US" sz="1400" dirty="0" err="1" smtClean="0">
                          <a:latin typeface="Courier New" pitchFamily="49" charset="0"/>
                          <a:cs typeface="Courier New" pitchFamily="49" charset="0"/>
                        </a:rPr>
                        <a:t>LsaAuthenticationPort</a:t>
                      </a:r>
                      <a:endParaRPr lang="en-US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Authenticated</a:t>
                      </a:r>
                      <a:r>
                        <a:rPr lang="en-US" baseline="0" dirty="0" smtClean="0"/>
                        <a:t> Users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</a:t>
                      </a:r>
                      <a:r>
                        <a:rPr lang="en-US" baseline="0" dirty="0" smtClean="0"/>
                        <a:t> request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Courier New" pitchFamily="49" charset="0"/>
                          <a:cs typeface="Courier New" pitchFamily="49" charset="0"/>
                        </a:rPr>
                        <a:t>\</a:t>
                      </a:r>
                      <a:r>
                        <a:rPr lang="en-US" sz="1400" dirty="0" err="1" smtClean="0">
                          <a:latin typeface="Courier New" pitchFamily="49" charset="0"/>
                          <a:cs typeface="Courier New" pitchFamily="49" charset="0"/>
                        </a:rPr>
                        <a:t>BaseNamedObjects</a:t>
                      </a:r>
                      <a:r>
                        <a:rPr lang="en-US" sz="1400" dirty="0" smtClean="0">
                          <a:latin typeface="Courier New" pitchFamily="49" charset="0"/>
                          <a:cs typeface="Courier New" pitchFamily="49" charset="0"/>
                        </a:rPr>
                        <a:t>\msctf.serverWinlogon1</a:t>
                      </a:r>
                      <a:endParaRPr lang="en-US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Trust boundaries must be understood</a:t>
            </a:r>
          </a:p>
          <a:p>
            <a:pPr lvl="1"/>
            <a:r>
              <a:rPr lang="en-US" dirty="0" smtClean="0"/>
              <a:t>Required for accurate characterization of threats</a:t>
            </a:r>
          </a:p>
          <a:p>
            <a:pPr lvl="1"/>
            <a:r>
              <a:rPr lang="en-US" dirty="0" smtClean="0"/>
              <a:t>Required for auditing code exposed to </a:t>
            </a:r>
            <a:r>
              <a:rPr lang="en-US" dirty="0" err="1" smtClean="0"/>
              <a:t>untrusted</a:t>
            </a:r>
            <a:r>
              <a:rPr lang="en-US" dirty="0" smtClean="0"/>
              <a:t> data</a:t>
            </a:r>
          </a:p>
          <a:p>
            <a:pPr lvl="1"/>
            <a:r>
              <a:rPr lang="en-US" dirty="0" smtClean="0"/>
              <a:t>Provides insight to both attackers and defenders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Techniques exist to model trust boundaries from a design perspective</a:t>
            </a:r>
          </a:p>
          <a:p>
            <a:pPr lvl="1"/>
            <a:r>
              <a:rPr lang="en-US" dirty="0" smtClean="0"/>
              <a:t>Threat modeling</a:t>
            </a:r>
          </a:p>
          <a:p>
            <a:endParaRPr lang="en-US" dirty="0" smtClean="0"/>
          </a:p>
          <a:p>
            <a:r>
              <a:rPr lang="en-US" dirty="0" smtClean="0"/>
              <a:t>Techniques are needed to identify and analyze trust boundaries from an implementation perspective</a:t>
            </a:r>
          </a:p>
          <a:p>
            <a:pPr lvl="1"/>
            <a:r>
              <a:rPr lang="en-US" dirty="0" smtClean="0"/>
              <a:t>Securable objects are the focus of this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DFG analysis: actualized 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Data flows permitted by a security descriptor are </a:t>
            </a:r>
            <a:r>
              <a:rPr lang="en-US" i="1" dirty="0" smtClean="0"/>
              <a:t>potential</a:t>
            </a:r>
          </a:p>
          <a:p>
            <a:pPr lvl="1"/>
            <a:r>
              <a:rPr lang="en-US" dirty="0" smtClean="0"/>
              <a:t>Broadly defines the domain of what a SID </a:t>
            </a:r>
            <a:r>
              <a:rPr lang="en-US" u="sng" dirty="0" smtClean="0"/>
              <a:t>can</a:t>
            </a:r>
            <a:r>
              <a:rPr lang="en-US" dirty="0" smtClean="0"/>
              <a:t> do</a:t>
            </a:r>
          </a:p>
          <a:p>
            <a:pPr lvl="1"/>
            <a:r>
              <a:rPr lang="en-US" dirty="0" smtClean="0"/>
              <a:t>An administrator is granted EXECUTE rights to a file but may never actually execute it</a:t>
            </a:r>
          </a:p>
          <a:p>
            <a:endParaRPr lang="en-US" dirty="0" smtClean="0"/>
          </a:p>
          <a:p>
            <a:r>
              <a:rPr lang="en-US" dirty="0" smtClean="0"/>
              <a:t>Data flows permitted by dynamically granted access rights are </a:t>
            </a:r>
            <a:r>
              <a:rPr lang="en-US" i="1" dirty="0" smtClean="0"/>
              <a:t>actualized</a:t>
            </a:r>
          </a:p>
          <a:p>
            <a:pPr lvl="1"/>
            <a:r>
              <a:rPr lang="en-US" dirty="0" smtClean="0"/>
              <a:t>A subset of a SID’s potential data flows</a:t>
            </a:r>
          </a:p>
          <a:p>
            <a:pPr lvl="1"/>
            <a:r>
              <a:rPr lang="en-US" dirty="0" smtClean="0"/>
              <a:t>Captures a SID’s intent to participate in certain data flows</a:t>
            </a:r>
          </a:p>
          <a:p>
            <a:pPr lvl="1"/>
            <a:r>
              <a:rPr lang="en-US" dirty="0" smtClean="0"/>
              <a:t>An administrator opens a file with EXECUTE rights suggesting intent to execute it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DFG analysis: risk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Threatening data flows can be analyzed to assign risk attributes to code</a:t>
            </a:r>
          </a:p>
          <a:p>
            <a:pPr lvl="1"/>
            <a:r>
              <a:rPr lang="en-US" dirty="0" smtClean="0"/>
              <a:t>Call stacks captured during dynamic instrumentation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Code responsible for exposing a trust boundary may increase the risk to a program &amp; domain of trust</a:t>
            </a:r>
          </a:p>
          <a:p>
            <a:endParaRPr lang="en-US" dirty="0" smtClean="0"/>
          </a:p>
          <a:p>
            <a:r>
              <a:rPr lang="en-US" dirty="0" smtClean="0"/>
              <a:t>May benefit program analysis and manual audits by helping to define an analysis scope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91200" y="2438400"/>
            <a:ext cx="2895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ntoskrnl!AlpcpCreateConnectionPort+0xd0</a:t>
            </a:r>
          </a:p>
          <a:p>
            <a:r>
              <a:rPr lang="en-US" sz="1200" dirty="0" smtClean="0"/>
              <a:t>ntoskrnl!NtAlpcCreatePort+0x29</a:t>
            </a:r>
          </a:p>
          <a:p>
            <a:r>
              <a:rPr lang="en-US" sz="1200" dirty="0" smtClean="0"/>
              <a:t>ntoskrnl!KiSystemServiceCopyEnd+0x13</a:t>
            </a:r>
          </a:p>
          <a:p>
            <a:r>
              <a:rPr lang="en-US" sz="1200" dirty="0" smtClean="0"/>
              <a:t>ntdll!ZwAlpcCreatePort+0xa</a:t>
            </a:r>
          </a:p>
          <a:p>
            <a:r>
              <a:rPr lang="en-US" sz="1200" dirty="0" smtClean="0"/>
              <a:t>…</a:t>
            </a:r>
          </a:p>
          <a:p>
            <a:r>
              <a:rPr lang="en-US" sz="1200" dirty="0" smtClean="0"/>
              <a:t>rpcrt4!RpcServerUseProtseqEpW+0x35</a:t>
            </a:r>
          </a:p>
          <a:p>
            <a:r>
              <a:rPr lang="en-US" sz="1200" b="1" dirty="0" smtClean="0">
                <a:solidFill>
                  <a:srgbClr val="FF0000"/>
                </a:solidFill>
              </a:rPr>
              <a:t>umpnpmgr!ServiceMain+0x189</a:t>
            </a:r>
          </a:p>
          <a:p>
            <a:r>
              <a:rPr lang="en-US" sz="1200" dirty="0" smtClean="0"/>
              <a:t>svchost!ServiceStarter+0x1ea</a:t>
            </a:r>
          </a:p>
          <a:p>
            <a:r>
              <a:rPr lang="en-US" sz="1200" dirty="0" smtClean="0"/>
              <a:t>advapi32!ScSvcctrlThreadA+0x25</a:t>
            </a:r>
          </a:p>
          <a:p>
            <a:r>
              <a:rPr lang="en-US" sz="1200" dirty="0" smtClean="0"/>
              <a:t>kernel32!BaseThreadInitThunk+0xd</a:t>
            </a:r>
          </a:p>
          <a:p>
            <a:r>
              <a:rPr lang="en-US" sz="1200" dirty="0" smtClean="0"/>
              <a:t>ntdll!LdrpInitializeThread+0x9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791200" y="1639669"/>
            <a:ext cx="277672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Call stack that defined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\RPC Control\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plugplay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Offensive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potential privilege elevation paths</a:t>
            </a:r>
            <a:endParaRPr lang="en-US" dirty="0" smtClean="0"/>
          </a:p>
          <a:p>
            <a:pPr lvl="1"/>
            <a:r>
              <a:rPr lang="en-US" dirty="0" smtClean="0"/>
              <a:t>Quickly identify code that should be audited</a:t>
            </a:r>
          </a:p>
          <a:p>
            <a:pPr lvl="1"/>
            <a:r>
              <a:rPr lang="en-US" dirty="0" smtClean="0"/>
              <a:t>Includes privilege inversions (administrator using a user-defined object)</a:t>
            </a:r>
          </a:p>
          <a:p>
            <a:endParaRPr lang="en-US" dirty="0" smtClean="0"/>
          </a:p>
          <a:p>
            <a:r>
              <a:rPr lang="en-US" dirty="0" smtClean="0"/>
              <a:t>Identify weak ACLs &amp; race conditions</a:t>
            </a:r>
          </a:p>
          <a:p>
            <a:pPr lvl="1"/>
            <a:r>
              <a:rPr lang="en-US" dirty="0" smtClean="0"/>
              <a:t>NULL DACLs</a:t>
            </a:r>
          </a:p>
          <a:p>
            <a:pPr lvl="1"/>
            <a:r>
              <a:rPr lang="en-US" dirty="0" smtClean="0"/>
              <a:t>Insecure use of WRITE_DAC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Defensive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Same as offensive applications</a:t>
            </a:r>
          </a:p>
          <a:p>
            <a:endParaRPr lang="en-US" dirty="0" smtClean="0"/>
          </a:p>
          <a:p>
            <a:r>
              <a:rPr lang="en-US" dirty="0" smtClean="0"/>
              <a:t>Harden </a:t>
            </a:r>
            <a:r>
              <a:rPr lang="en-US" dirty="0" smtClean="0"/>
              <a:t>object ACLs</a:t>
            </a:r>
          </a:p>
          <a:p>
            <a:pPr lvl="1"/>
            <a:r>
              <a:rPr lang="en-US" dirty="0" smtClean="0"/>
              <a:t>Minimize</a:t>
            </a:r>
            <a:r>
              <a:rPr lang="en-US" dirty="0" smtClean="0"/>
              <a:t> defense horizon for TCB</a:t>
            </a:r>
          </a:p>
          <a:p>
            <a:pPr lvl="1"/>
            <a:r>
              <a:rPr lang="en-US" dirty="0" smtClean="0"/>
              <a:t>Defense in depth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Support the verification of threat model conformance</a:t>
            </a:r>
          </a:p>
          <a:p>
            <a:pPr lvl="1"/>
            <a:r>
              <a:rPr lang="en-US" dirty="0" err="1" smtClean="0"/>
              <a:t>Reflexion</a:t>
            </a:r>
            <a:r>
              <a:rPr lang="en-US" dirty="0" smtClean="0"/>
              <a:t> models &amp; other specifications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&amp;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Limitations</a:t>
            </a:r>
          </a:p>
          <a:p>
            <a:pPr lvl="1"/>
            <a:r>
              <a:rPr lang="en-US" dirty="0" smtClean="0"/>
              <a:t>Dynamic instrumentation limits visibility</a:t>
            </a:r>
          </a:p>
          <a:p>
            <a:pPr lvl="1"/>
            <a:r>
              <a:rPr lang="en-US" dirty="0" smtClean="0"/>
              <a:t>Driver currently only compatible with Vista/Srv08 x64</a:t>
            </a:r>
          </a:p>
          <a:p>
            <a:pPr lvl="1"/>
            <a:r>
              <a:rPr lang="en-US" dirty="0" smtClean="0"/>
              <a:t>Model only describes how data </a:t>
            </a:r>
            <a:r>
              <a:rPr lang="en-US" i="1" dirty="0" smtClean="0"/>
              <a:t>can</a:t>
            </a:r>
            <a:r>
              <a:rPr lang="en-US" dirty="0" smtClean="0"/>
              <a:t> flow, not </a:t>
            </a:r>
            <a:r>
              <a:rPr lang="en-US" i="1" dirty="0" smtClean="0"/>
              <a:t>does</a:t>
            </a:r>
            <a:r>
              <a:rPr lang="en-US" dirty="0" smtClean="0"/>
              <a:t> flow</a:t>
            </a:r>
            <a:endParaRPr lang="en-US" dirty="0" smtClean="0"/>
          </a:p>
          <a:p>
            <a:r>
              <a:rPr lang="en-US" dirty="0" smtClean="0"/>
              <a:t>Future work</a:t>
            </a:r>
          </a:p>
          <a:p>
            <a:pPr lvl="1"/>
            <a:r>
              <a:rPr lang="en-US" dirty="0" smtClean="0"/>
              <a:t>Pursue a larger case study to evaluate the effectiveness of this model</a:t>
            </a:r>
          </a:p>
          <a:p>
            <a:pPr lvl="1"/>
            <a:r>
              <a:rPr lang="en-US" dirty="0" smtClean="0"/>
              <a:t>Investigate automated techniques for other trust boundaries (networking, system calls, etc)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Trust boundaries must be identified to understand a program’s risks</a:t>
            </a:r>
          </a:p>
          <a:p>
            <a:pPr lvl="1"/>
            <a:r>
              <a:rPr lang="en-US" dirty="0" smtClean="0"/>
              <a:t>Trust boundaries expose vulnerabilities</a:t>
            </a:r>
          </a:p>
          <a:p>
            <a:endParaRPr lang="en-US" dirty="0" smtClean="0"/>
          </a:p>
          <a:p>
            <a:r>
              <a:rPr lang="en-US" dirty="0" smtClean="0"/>
              <a:t>Access rights granted to securable objects allow data to flow between domains of trust</a:t>
            </a:r>
          </a:p>
          <a:p>
            <a:endParaRPr lang="en-US" dirty="0" smtClean="0"/>
          </a:p>
          <a:p>
            <a:r>
              <a:rPr lang="en-US" dirty="0" smtClean="0"/>
              <a:t>Dynamic instrumentation &amp; a data flow model can help to understand the trust boundaries, threats, and potential elevation paths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for attending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brief explanation of trust boundaries and securable objects</a:t>
            </a:r>
          </a:p>
          <a:p>
            <a:endParaRPr lang="en-US" dirty="0" smtClean="0"/>
          </a:p>
          <a:p>
            <a:r>
              <a:rPr lang="en-US" dirty="0" smtClean="0"/>
              <a:t>Automatically capturing access rights granted to securable objects</a:t>
            </a:r>
          </a:p>
          <a:p>
            <a:endParaRPr lang="en-US" dirty="0" smtClean="0"/>
          </a:p>
          <a:p>
            <a:r>
              <a:rPr lang="en-US" dirty="0" smtClean="0"/>
              <a:t>Analyzing captured data to derive permitted data flows, trust boundaries, threats, and potential elevation paths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trust boundaries?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438400" y="2514600"/>
          <a:ext cx="43434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19800" y="3886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Exposes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587744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Enables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3886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Exposes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/>
              <a:t>Domains of trust </a:t>
            </a:r>
            <a:r>
              <a:rPr lang="en-US" sz="2800" dirty="0" smtClean="0"/>
              <a:t>are separated by trust </a:t>
            </a:r>
            <a:r>
              <a:rPr lang="en-US" sz="2800" dirty="0" smtClean="0"/>
              <a:t>boundaries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Securable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Used by Windows as an abstraction for various types of resources</a:t>
            </a:r>
          </a:p>
          <a:p>
            <a:pPr lvl="1"/>
            <a:r>
              <a:rPr lang="en-US" dirty="0" smtClean="0"/>
              <a:t>Files, registry keys, sections, events, processes, threads, etc</a:t>
            </a:r>
          </a:p>
          <a:p>
            <a:endParaRPr lang="en-US" dirty="0" smtClean="0"/>
          </a:p>
          <a:p>
            <a:r>
              <a:rPr lang="en-US" dirty="0" smtClean="0"/>
              <a:t>Objects can be assigned a security descriptor to control access</a:t>
            </a:r>
          </a:p>
          <a:p>
            <a:pPr lvl="1"/>
            <a:r>
              <a:rPr lang="en-US" dirty="0" smtClean="0"/>
              <a:t>Security identifiers (SIDs) can be granted/denied specific access rights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Securable objects as trust boundaries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Access rights granted to SIDs define the domain of permitted data flows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User is granted  access to write data</a:t>
            </a:r>
          </a:p>
          <a:p>
            <a:r>
              <a:rPr lang="en-US" dirty="0" smtClean="0"/>
              <a:t>Administrator is granted access to read data</a:t>
            </a:r>
          </a:p>
          <a:p>
            <a:r>
              <a:rPr lang="en-US" dirty="0" smtClean="0"/>
              <a:t>Thus, data </a:t>
            </a:r>
            <a:r>
              <a:rPr lang="en-US" i="1" dirty="0" smtClean="0"/>
              <a:t>can</a:t>
            </a:r>
            <a:r>
              <a:rPr lang="en-US" dirty="0" smtClean="0"/>
              <a:t> flow from User to Administrator through the file C:\foo.dat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324600" y="2831802"/>
            <a:ext cx="1828800" cy="8807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Administrator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09600" y="2831802"/>
            <a:ext cx="1828800" cy="8807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581400" y="2548268"/>
            <a:ext cx="1676400" cy="1447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C:\foo.dat</a:t>
            </a:r>
            <a:endParaRPr lang="en-US" dirty="0"/>
          </a:p>
        </p:txBody>
      </p:sp>
      <p:cxnSp>
        <p:nvCxnSpPr>
          <p:cNvPr id="9" name="Elbow Connector 8"/>
          <p:cNvCxnSpPr>
            <a:stCxn id="6" idx="3"/>
            <a:endCxn id="7" idx="2"/>
          </p:cNvCxnSpPr>
          <p:nvPr/>
        </p:nvCxnSpPr>
        <p:spPr>
          <a:xfrm>
            <a:off x="2438400" y="3272168"/>
            <a:ext cx="11430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7" idx="6"/>
            <a:endCxn id="5" idx="1"/>
          </p:cNvCxnSpPr>
          <p:nvPr/>
        </p:nvCxnSpPr>
        <p:spPr>
          <a:xfrm>
            <a:off x="5257800" y="3272168"/>
            <a:ext cx="1066800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14600" y="3386468"/>
            <a:ext cx="1050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 file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257800" y="3398136"/>
            <a:ext cx="998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 file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Capturing securable object access rights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Two strategies are required to get a complete picture</a:t>
            </a:r>
          </a:p>
          <a:p>
            <a:endParaRPr lang="en-US" dirty="0" smtClean="0"/>
          </a:p>
          <a:p>
            <a:r>
              <a:rPr lang="en-US" dirty="0" smtClean="0"/>
              <a:t>Persistent object rights can be captured using the Windows API</a:t>
            </a:r>
          </a:p>
          <a:p>
            <a:pPr lvl="1"/>
            <a:r>
              <a:rPr lang="en-US" dirty="0" smtClean="0"/>
              <a:t>Defined prior to boot, non-volatile</a:t>
            </a:r>
          </a:p>
          <a:p>
            <a:pPr lvl="1"/>
            <a:r>
              <a:rPr lang="en-US" dirty="0" smtClean="0"/>
              <a:t>Files, registry keys, services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Dynamic object rights can be captured using dynamic instrumentation</a:t>
            </a:r>
          </a:p>
          <a:p>
            <a:pPr lvl="1"/>
            <a:r>
              <a:rPr lang="en-US" dirty="0" smtClean="0"/>
              <a:t>Defined after boot, volatile and non-volatile</a:t>
            </a:r>
          </a:p>
          <a:p>
            <a:pPr lvl="1"/>
            <a:r>
              <a:rPr lang="en-US" dirty="0" smtClean="0"/>
              <a:t>Sections, events, processes, and all other object types</a:t>
            </a:r>
          </a:p>
          <a:p>
            <a:pPr lvl="1"/>
            <a:r>
              <a:rPr lang="en-US" dirty="0" smtClean="0"/>
              <a:t>Provides context info &amp; can detect subtle race conditions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instrumentation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Securable objects are managed by the object manager in the Windows kernel</a:t>
            </a:r>
          </a:p>
          <a:p>
            <a:endParaRPr lang="en-US" dirty="0" smtClean="0"/>
          </a:p>
          <a:p>
            <a:r>
              <a:rPr lang="en-US" dirty="0" smtClean="0"/>
              <a:t>A device driver can use dynamic instrumentation to capture granted access rights and execution context</a:t>
            </a:r>
          </a:p>
          <a:p>
            <a:pPr lvl="1"/>
            <a:r>
              <a:rPr lang="en-US" dirty="0" smtClean="0"/>
              <a:t>Process context, security tokens, call stack, and so on</a:t>
            </a:r>
          </a:p>
          <a:p>
            <a:endParaRPr lang="en-US" dirty="0" smtClean="0"/>
          </a:p>
          <a:p>
            <a:r>
              <a:rPr lang="en-US" dirty="0" smtClean="0"/>
              <a:t>Three key points must be instrumented</a:t>
            </a:r>
          </a:p>
          <a:p>
            <a:pPr lvl="1"/>
            <a:r>
              <a:rPr lang="en-US" dirty="0" smtClean="0"/>
              <a:t>Object definition</a:t>
            </a:r>
          </a:p>
          <a:p>
            <a:pPr lvl="1"/>
            <a:r>
              <a:rPr lang="en-US" dirty="0" smtClean="0"/>
              <a:t>Object use</a:t>
            </a:r>
          </a:p>
          <a:p>
            <a:pPr lvl="1"/>
            <a:r>
              <a:rPr lang="en-US" dirty="0" smtClean="0"/>
              <a:t>Object security descriptor update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instrumentation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Object definitions</a:t>
            </a:r>
          </a:p>
          <a:p>
            <a:pPr lvl="1"/>
            <a:r>
              <a:rPr lang="en-US" dirty="0" smtClean="0"/>
              <a:t>All objects must be allocated by 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ObCreateObject</a:t>
            </a:r>
            <a:endParaRPr lang="en-US" sz="21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Object uses</a:t>
            </a:r>
          </a:p>
          <a:p>
            <a:pPr lvl="1"/>
            <a:r>
              <a:rPr lang="en-US" dirty="0" smtClean="0"/>
              <a:t>Programs must acquire a handle to an object to use it</a:t>
            </a:r>
          </a:p>
          <a:p>
            <a:pPr lvl="1"/>
            <a:r>
              <a:rPr lang="en-US" dirty="0" smtClean="0"/>
              <a:t>Object types have specific routines (e.g. 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NtOpenProcess</a:t>
            </a:r>
            <a:r>
              <a:rPr lang="en-US" dirty="0" smtClean="0"/>
              <a:t>)</a:t>
            </a:r>
          </a:p>
          <a:p>
            <a:pPr lvl="1"/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ObRegisterCallbacks</a:t>
            </a:r>
            <a:r>
              <a:rPr lang="en-US" dirty="0" smtClean="0"/>
              <a:t> enables generic instrumentation (Vista SP1+)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Object security descriptor updates</a:t>
            </a:r>
          </a:p>
          <a:p>
            <a:pPr lvl="1"/>
            <a:r>
              <a:rPr lang="en-US" dirty="0" smtClean="0"/>
              <a:t>The 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SecurityProcedure</a:t>
            </a:r>
            <a:r>
              <a:rPr lang="en-US" dirty="0" smtClean="0"/>
              <a:t> of each object type is called when an object’s security descriptor is dynamically updated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13194</TotalTime>
  <Words>1526</Words>
  <Application>Microsoft Office PowerPoint</Application>
  <PresentationFormat>On-screen Show (4:3)</PresentationFormat>
  <Paragraphs>340</Paragraphs>
  <Slides>26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Modeling the trust boundaries created by securable objects</vt:lpstr>
      <vt:lpstr>Problem statement</vt:lpstr>
      <vt:lpstr>Agenda</vt:lpstr>
      <vt:lpstr>What are trust boundaries?</vt:lpstr>
      <vt:lpstr>Securable objects</vt:lpstr>
      <vt:lpstr>Securable objects as trust boundaries</vt:lpstr>
      <vt:lpstr>Capturing securable object access rights</vt:lpstr>
      <vt:lpstr>Dynamic instrumentation</vt:lpstr>
      <vt:lpstr>Dynamic instrumentation points</vt:lpstr>
      <vt:lpstr>Data produced as a result</vt:lpstr>
      <vt:lpstr>Making sense out of the data</vt:lpstr>
      <vt:lpstr>DFG generation: vertices</vt:lpstr>
      <vt:lpstr>DFG generation: edges</vt:lpstr>
      <vt:lpstr>Example object verb relationships</vt:lpstr>
      <vt:lpstr>Example data flow graph</vt:lpstr>
      <vt:lpstr>DFG analysis: trust boundaries</vt:lpstr>
      <vt:lpstr>Summary of a TBDFG for ALPC ports</vt:lpstr>
      <vt:lpstr>DFG analysis: threats</vt:lpstr>
      <vt:lpstr>ALPC Port defense horizon for SYSTEM</vt:lpstr>
      <vt:lpstr>DFG analysis: actualized flows</vt:lpstr>
      <vt:lpstr>DFG analysis: risk metrics</vt:lpstr>
      <vt:lpstr>Offensive applications</vt:lpstr>
      <vt:lpstr>Defensive applications</vt:lpstr>
      <vt:lpstr>Limitations &amp; future work</vt:lpstr>
      <vt:lpstr>Conclusion</vt:lpstr>
      <vt:lpstr>Thanks for attending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the Exploit</dc:title>
  <dc:creator/>
  <cp:lastModifiedBy>user</cp:lastModifiedBy>
  <cp:revision>482</cp:revision>
  <dcterms:created xsi:type="dcterms:W3CDTF">2006-08-16T00:00:00Z</dcterms:created>
  <dcterms:modified xsi:type="dcterms:W3CDTF">2008-07-13T06:21:12Z</dcterms:modified>
</cp:coreProperties>
</file>