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57" r:id="rId4"/>
    <p:sldId id="273" r:id="rId5"/>
    <p:sldId id="277" r:id="rId6"/>
    <p:sldId id="258" r:id="rId7"/>
    <p:sldId id="260" r:id="rId8"/>
    <p:sldId id="259" r:id="rId9"/>
    <p:sldId id="261" r:id="rId10"/>
    <p:sldId id="262" r:id="rId11"/>
    <p:sldId id="263" r:id="rId12"/>
    <p:sldId id="271" r:id="rId13"/>
    <p:sldId id="264" r:id="rId14"/>
    <p:sldId id="274" r:id="rId15"/>
    <p:sldId id="265" r:id="rId16"/>
    <p:sldId id="266" r:id="rId17"/>
    <p:sldId id="267" r:id="rId18"/>
    <p:sldId id="268" r:id="rId19"/>
    <p:sldId id="275" r:id="rId20"/>
    <p:sldId id="269" r:id="rId21"/>
    <p:sldId id="276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997B"/>
    <a:srgbClr val="7E968C"/>
    <a:srgbClr val="A2A6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934" autoAdjust="0"/>
  </p:normalViewPr>
  <p:slideViewPr>
    <p:cSldViewPr>
      <p:cViewPr varScale="1">
        <p:scale>
          <a:sx n="73" d="100"/>
          <a:sy n="73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81D36-04FA-460A-94F1-9D0C1235C953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2F3252-8E13-4FE6-A76A-9E5A27A0C06D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Trust Boundary</a:t>
          </a:r>
          <a:endParaRPr lang="en-US" dirty="0"/>
        </a:p>
      </dgm:t>
    </dgm:pt>
    <dgm:pt modelId="{583EA9FD-F205-463F-B0D9-D40844E61FBB}" type="parTrans" cxnId="{FB0FE176-4D0E-4A35-B27F-456660E6B635}">
      <dgm:prSet/>
      <dgm:spPr/>
      <dgm:t>
        <a:bodyPr/>
        <a:lstStyle/>
        <a:p>
          <a:endParaRPr lang="en-US"/>
        </a:p>
      </dgm:t>
    </dgm:pt>
    <dgm:pt modelId="{49A10CC3-B568-4EFF-90B5-EADF48BA6C8B}" type="sibTrans" cxnId="{FB0FE176-4D0E-4A35-B27F-456660E6B635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B1DBA03F-C231-46DC-96B5-3B5CCDE071D6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Vulnerability</a:t>
          </a:r>
          <a:endParaRPr lang="en-US" dirty="0"/>
        </a:p>
      </dgm:t>
    </dgm:pt>
    <dgm:pt modelId="{64D8F0EE-4DB9-473B-BBC9-7A7E707286DD}" type="parTrans" cxnId="{60777B25-FE40-4FEA-85A7-91EE189F395A}">
      <dgm:prSet/>
      <dgm:spPr/>
      <dgm:t>
        <a:bodyPr/>
        <a:lstStyle/>
        <a:p>
          <a:endParaRPr lang="en-US"/>
        </a:p>
      </dgm:t>
    </dgm:pt>
    <dgm:pt modelId="{DFF1E5F8-F2F7-4C2E-9B3F-535F5C7DAEE7}" type="sibTrans" cxnId="{60777B25-FE40-4FEA-85A7-91EE189F395A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86D81111-75DD-49CC-B03F-273F5A474FF0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Exploitation</a:t>
          </a:r>
          <a:endParaRPr lang="en-US" dirty="0"/>
        </a:p>
      </dgm:t>
    </dgm:pt>
    <dgm:pt modelId="{940F2EA2-EF5B-44AA-90E0-C1EE3CDFA6C0}" type="parTrans" cxnId="{BAE9AEF3-BA9F-476B-9AC7-A88D4F099114}">
      <dgm:prSet/>
      <dgm:spPr/>
      <dgm:t>
        <a:bodyPr/>
        <a:lstStyle/>
        <a:p>
          <a:endParaRPr lang="en-US"/>
        </a:p>
      </dgm:t>
    </dgm:pt>
    <dgm:pt modelId="{9FFE1BD2-7C69-4EAB-9962-D4EF2EE51EEC}" type="sibTrans" cxnId="{BAE9AEF3-BA9F-476B-9AC7-A88D4F099114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C6540CFC-B3EF-4BB9-9473-577A33C6EB74}" type="pres">
      <dgm:prSet presAssocID="{E8781D36-04FA-460A-94F1-9D0C1235C95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EBFBFF-B6E5-492C-A49F-C9A330A3FAFF}" type="pres">
      <dgm:prSet presAssocID="{142F3252-8E13-4FE6-A76A-9E5A27A0C06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463B4D-598A-4D9A-9082-006789708383}" type="pres">
      <dgm:prSet presAssocID="{142F3252-8E13-4FE6-A76A-9E5A27A0C06D}" presName="spNode" presStyleCnt="0"/>
      <dgm:spPr/>
    </dgm:pt>
    <dgm:pt modelId="{07B7C922-556C-484E-95C2-BEC4BA1EADB6}" type="pres">
      <dgm:prSet presAssocID="{49A10CC3-B568-4EFF-90B5-EADF48BA6C8B}" presName="sibTrans" presStyleLbl="sibTrans1D1" presStyleIdx="0" presStyleCnt="3"/>
      <dgm:spPr/>
      <dgm:t>
        <a:bodyPr/>
        <a:lstStyle/>
        <a:p>
          <a:endParaRPr lang="en-US"/>
        </a:p>
      </dgm:t>
    </dgm:pt>
    <dgm:pt modelId="{996FCC0C-F4AE-4650-96F2-60BCD10E0F1B}" type="pres">
      <dgm:prSet presAssocID="{B1DBA03F-C231-46DC-96B5-3B5CCDE071D6}" presName="node" presStyleLbl="node1" presStyleIdx="1" presStyleCnt="3" custRadScaleRad="92871" custRadScaleInc="-22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EABE8-551C-4EB6-B66B-1BCBAC1A41D1}" type="pres">
      <dgm:prSet presAssocID="{B1DBA03F-C231-46DC-96B5-3B5CCDE071D6}" presName="spNode" presStyleCnt="0"/>
      <dgm:spPr/>
    </dgm:pt>
    <dgm:pt modelId="{B9CC5294-B800-4E75-B381-D542B40FDB31}" type="pres">
      <dgm:prSet presAssocID="{DFF1E5F8-F2F7-4C2E-9B3F-535F5C7DAEE7}" presName="sibTrans" presStyleLbl="sibTrans1D1" presStyleIdx="1" presStyleCnt="3"/>
      <dgm:spPr/>
      <dgm:t>
        <a:bodyPr/>
        <a:lstStyle/>
        <a:p>
          <a:endParaRPr lang="en-US"/>
        </a:p>
      </dgm:t>
    </dgm:pt>
    <dgm:pt modelId="{A4B270BD-6BAB-4E4E-9A0F-CD1A667BD805}" type="pres">
      <dgm:prSet presAssocID="{86D81111-75DD-49CC-B03F-273F5A474FF0}" presName="node" presStyleLbl="node1" presStyleIdx="2" presStyleCnt="3" custRadScaleRad="92871" custRadScaleInc="22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19C9F-C58F-494C-96D5-307B60B8EBCC}" type="pres">
      <dgm:prSet presAssocID="{86D81111-75DD-49CC-B03F-273F5A474FF0}" presName="spNode" presStyleCnt="0"/>
      <dgm:spPr/>
    </dgm:pt>
    <dgm:pt modelId="{87FE3AF9-53C2-4605-A09F-847B12CFE874}" type="pres">
      <dgm:prSet presAssocID="{9FFE1BD2-7C69-4EAB-9962-D4EF2EE51EEC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FB0FE176-4D0E-4A35-B27F-456660E6B635}" srcId="{E8781D36-04FA-460A-94F1-9D0C1235C953}" destId="{142F3252-8E13-4FE6-A76A-9E5A27A0C06D}" srcOrd="0" destOrd="0" parTransId="{583EA9FD-F205-463F-B0D9-D40844E61FBB}" sibTransId="{49A10CC3-B568-4EFF-90B5-EADF48BA6C8B}"/>
    <dgm:cxn modelId="{EF79EB52-4A07-4EAB-B573-C1D085DCBD41}" type="presOf" srcId="{B1DBA03F-C231-46DC-96B5-3B5CCDE071D6}" destId="{996FCC0C-F4AE-4650-96F2-60BCD10E0F1B}" srcOrd="0" destOrd="0" presId="urn:microsoft.com/office/officeart/2005/8/layout/cycle5"/>
    <dgm:cxn modelId="{C0E4AD17-82DB-4BBA-9DA8-281150C6C229}" type="presOf" srcId="{DFF1E5F8-F2F7-4C2E-9B3F-535F5C7DAEE7}" destId="{B9CC5294-B800-4E75-B381-D542B40FDB31}" srcOrd="0" destOrd="0" presId="urn:microsoft.com/office/officeart/2005/8/layout/cycle5"/>
    <dgm:cxn modelId="{BB508A93-ADC0-4ADF-A3AD-5893237104BA}" type="presOf" srcId="{49A10CC3-B568-4EFF-90B5-EADF48BA6C8B}" destId="{07B7C922-556C-484E-95C2-BEC4BA1EADB6}" srcOrd="0" destOrd="0" presId="urn:microsoft.com/office/officeart/2005/8/layout/cycle5"/>
    <dgm:cxn modelId="{06A17E9E-5C8B-4FB2-981A-6EB5BC7F47D3}" type="presOf" srcId="{142F3252-8E13-4FE6-A76A-9E5A27A0C06D}" destId="{40EBFBFF-B6E5-492C-A49F-C9A330A3FAFF}" srcOrd="0" destOrd="0" presId="urn:microsoft.com/office/officeart/2005/8/layout/cycle5"/>
    <dgm:cxn modelId="{C1683C1E-7D38-40A7-8132-F8BD88E89F17}" type="presOf" srcId="{9FFE1BD2-7C69-4EAB-9962-D4EF2EE51EEC}" destId="{87FE3AF9-53C2-4605-A09F-847B12CFE874}" srcOrd="0" destOrd="0" presId="urn:microsoft.com/office/officeart/2005/8/layout/cycle5"/>
    <dgm:cxn modelId="{58B8C521-C77B-4D92-B3C4-84ADC10AF3C6}" type="presOf" srcId="{E8781D36-04FA-460A-94F1-9D0C1235C953}" destId="{C6540CFC-B3EF-4BB9-9473-577A33C6EB74}" srcOrd="0" destOrd="0" presId="urn:microsoft.com/office/officeart/2005/8/layout/cycle5"/>
    <dgm:cxn modelId="{DBB37F5A-4C82-47C9-89A4-6C6BE9C2BC80}" type="presOf" srcId="{86D81111-75DD-49CC-B03F-273F5A474FF0}" destId="{A4B270BD-6BAB-4E4E-9A0F-CD1A667BD805}" srcOrd="0" destOrd="0" presId="urn:microsoft.com/office/officeart/2005/8/layout/cycle5"/>
    <dgm:cxn modelId="{BAE9AEF3-BA9F-476B-9AC7-A88D4F099114}" srcId="{E8781D36-04FA-460A-94F1-9D0C1235C953}" destId="{86D81111-75DD-49CC-B03F-273F5A474FF0}" srcOrd="2" destOrd="0" parTransId="{940F2EA2-EF5B-44AA-90E0-C1EE3CDFA6C0}" sibTransId="{9FFE1BD2-7C69-4EAB-9962-D4EF2EE51EEC}"/>
    <dgm:cxn modelId="{60777B25-FE40-4FEA-85A7-91EE189F395A}" srcId="{E8781D36-04FA-460A-94F1-9D0C1235C953}" destId="{B1DBA03F-C231-46DC-96B5-3B5CCDE071D6}" srcOrd="1" destOrd="0" parTransId="{64D8F0EE-4DB9-473B-BBC9-7A7E707286DD}" sibTransId="{DFF1E5F8-F2F7-4C2E-9B3F-535F5C7DAEE7}"/>
    <dgm:cxn modelId="{2292AF32-7250-4317-BD25-CCE2327877B4}" type="presParOf" srcId="{C6540CFC-B3EF-4BB9-9473-577A33C6EB74}" destId="{40EBFBFF-B6E5-492C-A49F-C9A330A3FAFF}" srcOrd="0" destOrd="0" presId="urn:microsoft.com/office/officeart/2005/8/layout/cycle5"/>
    <dgm:cxn modelId="{BCCED18B-0BAB-4717-892D-A4AF700D83B7}" type="presParOf" srcId="{C6540CFC-B3EF-4BB9-9473-577A33C6EB74}" destId="{74463B4D-598A-4D9A-9082-006789708383}" srcOrd="1" destOrd="0" presId="urn:microsoft.com/office/officeart/2005/8/layout/cycle5"/>
    <dgm:cxn modelId="{02068F1C-818F-46AC-8304-E7F2F0D75FBF}" type="presParOf" srcId="{C6540CFC-B3EF-4BB9-9473-577A33C6EB74}" destId="{07B7C922-556C-484E-95C2-BEC4BA1EADB6}" srcOrd="2" destOrd="0" presId="urn:microsoft.com/office/officeart/2005/8/layout/cycle5"/>
    <dgm:cxn modelId="{B99A7C9C-EA59-4B22-BAE1-AC7FE79E1430}" type="presParOf" srcId="{C6540CFC-B3EF-4BB9-9473-577A33C6EB74}" destId="{996FCC0C-F4AE-4650-96F2-60BCD10E0F1B}" srcOrd="3" destOrd="0" presId="urn:microsoft.com/office/officeart/2005/8/layout/cycle5"/>
    <dgm:cxn modelId="{6A0C216F-C704-4789-B185-AF08CAF43370}" type="presParOf" srcId="{C6540CFC-B3EF-4BB9-9473-577A33C6EB74}" destId="{3E9EABE8-551C-4EB6-B66B-1BCBAC1A41D1}" srcOrd="4" destOrd="0" presId="urn:microsoft.com/office/officeart/2005/8/layout/cycle5"/>
    <dgm:cxn modelId="{7D48AEE2-583C-4B59-82C0-456D03D81D88}" type="presParOf" srcId="{C6540CFC-B3EF-4BB9-9473-577A33C6EB74}" destId="{B9CC5294-B800-4E75-B381-D542B40FDB31}" srcOrd="5" destOrd="0" presId="urn:microsoft.com/office/officeart/2005/8/layout/cycle5"/>
    <dgm:cxn modelId="{15A240BE-BEB1-4841-96DB-96FAAA3444D6}" type="presParOf" srcId="{C6540CFC-B3EF-4BB9-9473-577A33C6EB74}" destId="{A4B270BD-6BAB-4E4E-9A0F-CD1A667BD805}" srcOrd="6" destOrd="0" presId="urn:microsoft.com/office/officeart/2005/8/layout/cycle5"/>
    <dgm:cxn modelId="{844B84D7-95B0-488E-A727-4630199687B2}" type="presParOf" srcId="{C6540CFC-B3EF-4BB9-9473-577A33C6EB74}" destId="{2F319C9F-C58F-494C-96D5-307B60B8EBCC}" srcOrd="7" destOrd="0" presId="urn:microsoft.com/office/officeart/2005/8/layout/cycle5"/>
    <dgm:cxn modelId="{CE2A8757-DC6B-4DDF-A058-9143A7BCA304}" type="presParOf" srcId="{C6540CFC-B3EF-4BB9-9473-577A33C6EB74}" destId="{87FE3AF9-53C2-4605-A09F-847B12CFE874}" srcOrd="8" destOrd="0" presId="urn:microsoft.com/office/officeart/2005/8/layout/cycle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781D36-04FA-460A-94F1-9D0C1235C953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2F3252-8E13-4FE6-A76A-9E5A27A0C06D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Trust Boundary</a:t>
          </a:r>
          <a:endParaRPr lang="en-US" dirty="0"/>
        </a:p>
      </dgm:t>
    </dgm:pt>
    <dgm:pt modelId="{583EA9FD-F205-463F-B0D9-D40844E61FBB}" type="parTrans" cxnId="{FB0FE176-4D0E-4A35-B27F-456660E6B635}">
      <dgm:prSet/>
      <dgm:spPr/>
      <dgm:t>
        <a:bodyPr/>
        <a:lstStyle/>
        <a:p>
          <a:endParaRPr lang="en-US"/>
        </a:p>
      </dgm:t>
    </dgm:pt>
    <dgm:pt modelId="{49A10CC3-B568-4EFF-90B5-EADF48BA6C8B}" type="sibTrans" cxnId="{FB0FE176-4D0E-4A35-B27F-456660E6B635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B1DBA03F-C231-46DC-96B5-3B5CCDE071D6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Vulnerability</a:t>
          </a:r>
          <a:endParaRPr lang="en-US" dirty="0"/>
        </a:p>
      </dgm:t>
    </dgm:pt>
    <dgm:pt modelId="{64D8F0EE-4DB9-473B-BBC9-7A7E707286DD}" type="parTrans" cxnId="{60777B25-FE40-4FEA-85A7-91EE189F395A}">
      <dgm:prSet/>
      <dgm:spPr/>
      <dgm:t>
        <a:bodyPr/>
        <a:lstStyle/>
        <a:p>
          <a:endParaRPr lang="en-US"/>
        </a:p>
      </dgm:t>
    </dgm:pt>
    <dgm:pt modelId="{DFF1E5F8-F2F7-4C2E-9B3F-535F5C7DAEE7}" type="sibTrans" cxnId="{60777B25-FE40-4FEA-85A7-91EE189F395A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86D81111-75DD-49CC-B03F-273F5A474FF0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Exploitation</a:t>
          </a:r>
          <a:endParaRPr lang="en-US" dirty="0"/>
        </a:p>
      </dgm:t>
    </dgm:pt>
    <dgm:pt modelId="{940F2EA2-EF5B-44AA-90E0-C1EE3CDFA6C0}" type="parTrans" cxnId="{BAE9AEF3-BA9F-476B-9AC7-A88D4F099114}">
      <dgm:prSet/>
      <dgm:spPr/>
      <dgm:t>
        <a:bodyPr/>
        <a:lstStyle/>
        <a:p>
          <a:endParaRPr lang="en-US"/>
        </a:p>
      </dgm:t>
    </dgm:pt>
    <dgm:pt modelId="{9FFE1BD2-7C69-4EAB-9962-D4EF2EE51EEC}" type="sibTrans" cxnId="{BAE9AEF3-BA9F-476B-9AC7-A88D4F099114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C6540CFC-B3EF-4BB9-9473-577A33C6EB74}" type="pres">
      <dgm:prSet presAssocID="{E8781D36-04FA-460A-94F1-9D0C1235C95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EBFBFF-B6E5-492C-A49F-C9A330A3FAFF}" type="pres">
      <dgm:prSet presAssocID="{142F3252-8E13-4FE6-A76A-9E5A27A0C06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463B4D-598A-4D9A-9082-006789708383}" type="pres">
      <dgm:prSet presAssocID="{142F3252-8E13-4FE6-A76A-9E5A27A0C06D}" presName="spNode" presStyleCnt="0"/>
      <dgm:spPr/>
    </dgm:pt>
    <dgm:pt modelId="{07B7C922-556C-484E-95C2-BEC4BA1EADB6}" type="pres">
      <dgm:prSet presAssocID="{49A10CC3-B568-4EFF-90B5-EADF48BA6C8B}" presName="sibTrans" presStyleLbl="sibTrans1D1" presStyleIdx="0" presStyleCnt="3"/>
      <dgm:spPr/>
      <dgm:t>
        <a:bodyPr/>
        <a:lstStyle/>
        <a:p>
          <a:endParaRPr lang="en-US"/>
        </a:p>
      </dgm:t>
    </dgm:pt>
    <dgm:pt modelId="{996FCC0C-F4AE-4650-96F2-60BCD10E0F1B}" type="pres">
      <dgm:prSet presAssocID="{B1DBA03F-C231-46DC-96B5-3B5CCDE071D6}" presName="node" presStyleLbl="node1" presStyleIdx="1" presStyleCnt="3" custRadScaleRad="92871" custRadScaleInc="-22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EABE8-551C-4EB6-B66B-1BCBAC1A41D1}" type="pres">
      <dgm:prSet presAssocID="{B1DBA03F-C231-46DC-96B5-3B5CCDE071D6}" presName="spNode" presStyleCnt="0"/>
      <dgm:spPr/>
    </dgm:pt>
    <dgm:pt modelId="{B9CC5294-B800-4E75-B381-D542B40FDB31}" type="pres">
      <dgm:prSet presAssocID="{DFF1E5F8-F2F7-4C2E-9B3F-535F5C7DAEE7}" presName="sibTrans" presStyleLbl="sibTrans1D1" presStyleIdx="1" presStyleCnt="3"/>
      <dgm:spPr/>
      <dgm:t>
        <a:bodyPr/>
        <a:lstStyle/>
        <a:p>
          <a:endParaRPr lang="en-US"/>
        </a:p>
      </dgm:t>
    </dgm:pt>
    <dgm:pt modelId="{A4B270BD-6BAB-4E4E-9A0F-CD1A667BD805}" type="pres">
      <dgm:prSet presAssocID="{86D81111-75DD-49CC-B03F-273F5A474FF0}" presName="node" presStyleLbl="node1" presStyleIdx="2" presStyleCnt="3" custRadScaleRad="92871" custRadScaleInc="22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19C9F-C58F-494C-96D5-307B60B8EBCC}" type="pres">
      <dgm:prSet presAssocID="{86D81111-75DD-49CC-B03F-273F5A474FF0}" presName="spNode" presStyleCnt="0"/>
      <dgm:spPr/>
    </dgm:pt>
    <dgm:pt modelId="{87FE3AF9-53C2-4605-A09F-847B12CFE874}" type="pres">
      <dgm:prSet presAssocID="{9FFE1BD2-7C69-4EAB-9962-D4EF2EE51EEC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FB0FE176-4D0E-4A35-B27F-456660E6B635}" srcId="{E8781D36-04FA-460A-94F1-9D0C1235C953}" destId="{142F3252-8E13-4FE6-A76A-9E5A27A0C06D}" srcOrd="0" destOrd="0" parTransId="{583EA9FD-F205-463F-B0D9-D40844E61FBB}" sibTransId="{49A10CC3-B568-4EFF-90B5-EADF48BA6C8B}"/>
    <dgm:cxn modelId="{8B75ECEC-B005-40F7-BB35-BEC400764BE4}" type="presOf" srcId="{DFF1E5F8-F2F7-4C2E-9B3F-535F5C7DAEE7}" destId="{B9CC5294-B800-4E75-B381-D542B40FDB31}" srcOrd="0" destOrd="0" presId="urn:microsoft.com/office/officeart/2005/8/layout/cycle5"/>
    <dgm:cxn modelId="{DB428F0D-BA9F-4B69-BD87-19CDF34D0C52}" type="presOf" srcId="{49A10CC3-B568-4EFF-90B5-EADF48BA6C8B}" destId="{07B7C922-556C-484E-95C2-BEC4BA1EADB6}" srcOrd="0" destOrd="0" presId="urn:microsoft.com/office/officeart/2005/8/layout/cycle5"/>
    <dgm:cxn modelId="{1A8B7A35-796C-46EB-B61D-ED7694D11A17}" type="presOf" srcId="{9FFE1BD2-7C69-4EAB-9962-D4EF2EE51EEC}" destId="{87FE3AF9-53C2-4605-A09F-847B12CFE874}" srcOrd="0" destOrd="0" presId="urn:microsoft.com/office/officeart/2005/8/layout/cycle5"/>
    <dgm:cxn modelId="{40E1BD92-D99D-4A3A-B205-648663C8CF3A}" type="presOf" srcId="{E8781D36-04FA-460A-94F1-9D0C1235C953}" destId="{C6540CFC-B3EF-4BB9-9473-577A33C6EB74}" srcOrd="0" destOrd="0" presId="urn:microsoft.com/office/officeart/2005/8/layout/cycle5"/>
    <dgm:cxn modelId="{928052E9-A12C-4C09-93D0-FC94C3EFAE8A}" type="presOf" srcId="{B1DBA03F-C231-46DC-96B5-3B5CCDE071D6}" destId="{996FCC0C-F4AE-4650-96F2-60BCD10E0F1B}" srcOrd="0" destOrd="0" presId="urn:microsoft.com/office/officeart/2005/8/layout/cycle5"/>
    <dgm:cxn modelId="{A227F5CF-7746-4D3C-B413-71CC5E52B96A}" type="presOf" srcId="{142F3252-8E13-4FE6-A76A-9E5A27A0C06D}" destId="{40EBFBFF-B6E5-492C-A49F-C9A330A3FAFF}" srcOrd="0" destOrd="0" presId="urn:microsoft.com/office/officeart/2005/8/layout/cycle5"/>
    <dgm:cxn modelId="{BAE9AEF3-BA9F-476B-9AC7-A88D4F099114}" srcId="{E8781D36-04FA-460A-94F1-9D0C1235C953}" destId="{86D81111-75DD-49CC-B03F-273F5A474FF0}" srcOrd="2" destOrd="0" parTransId="{940F2EA2-EF5B-44AA-90E0-C1EE3CDFA6C0}" sibTransId="{9FFE1BD2-7C69-4EAB-9962-D4EF2EE51EEC}"/>
    <dgm:cxn modelId="{60777B25-FE40-4FEA-85A7-91EE189F395A}" srcId="{E8781D36-04FA-460A-94F1-9D0C1235C953}" destId="{B1DBA03F-C231-46DC-96B5-3B5CCDE071D6}" srcOrd="1" destOrd="0" parTransId="{64D8F0EE-4DB9-473B-BBC9-7A7E707286DD}" sibTransId="{DFF1E5F8-F2F7-4C2E-9B3F-535F5C7DAEE7}"/>
    <dgm:cxn modelId="{55A0B48B-048B-4035-933E-1E5A05A0B78C}" type="presOf" srcId="{86D81111-75DD-49CC-B03F-273F5A474FF0}" destId="{A4B270BD-6BAB-4E4E-9A0F-CD1A667BD805}" srcOrd="0" destOrd="0" presId="urn:microsoft.com/office/officeart/2005/8/layout/cycle5"/>
    <dgm:cxn modelId="{A8457D08-398F-40EA-93D0-9E29EDC8678E}" type="presParOf" srcId="{C6540CFC-B3EF-4BB9-9473-577A33C6EB74}" destId="{40EBFBFF-B6E5-492C-A49F-C9A330A3FAFF}" srcOrd="0" destOrd="0" presId="urn:microsoft.com/office/officeart/2005/8/layout/cycle5"/>
    <dgm:cxn modelId="{35F4ED74-DA41-4A60-AC6D-625DB1882FD8}" type="presParOf" srcId="{C6540CFC-B3EF-4BB9-9473-577A33C6EB74}" destId="{74463B4D-598A-4D9A-9082-006789708383}" srcOrd="1" destOrd="0" presId="urn:microsoft.com/office/officeart/2005/8/layout/cycle5"/>
    <dgm:cxn modelId="{32F0AFDC-9327-477A-9CBD-05B9146E944A}" type="presParOf" srcId="{C6540CFC-B3EF-4BB9-9473-577A33C6EB74}" destId="{07B7C922-556C-484E-95C2-BEC4BA1EADB6}" srcOrd="2" destOrd="0" presId="urn:microsoft.com/office/officeart/2005/8/layout/cycle5"/>
    <dgm:cxn modelId="{C8CB334F-9B23-4333-A45E-69B8E291C915}" type="presParOf" srcId="{C6540CFC-B3EF-4BB9-9473-577A33C6EB74}" destId="{996FCC0C-F4AE-4650-96F2-60BCD10E0F1B}" srcOrd="3" destOrd="0" presId="urn:microsoft.com/office/officeart/2005/8/layout/cycle5"/>
    <dgm:cxn modelId="{CC472F3C-8FDA-4AC0-9580-C92B779BD027}" type="presParOf" srcId="{C6540CFC-B3EF-4BB9-9473-577A33C6EB74}" destId="{3E9EABE8-551C-4EB6-B66B-1BCBAC1A41D1}" srcOrd="4" destOrd="0" presId="urn:microsoft.com/office/officeart/2005/8/layout/cycle5"/>
    <dgm:cxn modelId="{8BB0EA68-05CA-46C5-AC52-9D22E1C4945D}" type="presParOf" srcId="{C6540CFC-B3EF-4BB9-9473-577A33C6EB74}" destId="{B9CC5294-B800-4E75-B381-D542B40FDB31}" srcOrd="5" destOrd="0" presId="urn:microsoft.com/office/officeart/2005/8/layout/cycle5"/>
    <dgm:cxn modelId="{35FDD9FE-3637-4E14-BB6D-C0CA0D276449}" type="presParOf" srcId="{C6540CFC-B3EF-4BB9-9473-577A33C6EB74}" destId="{A4B270BD-6BAB-4E4E-9A0F-CD1A667BD805}" srcOrd="6" destOrd="0" presId="urn:microsoft.com/office/officeart/2005/8/layout/cycle5"/>
    <dgm:cxn modelId="{47AA19E5-09AE-412C-B0C0-0727E6332B80}" type="presParOf" srcId="{C6540CFC-B3EF-4BB9-9473-577A33C6EB74}" destId="{2F319C9F-C58F-494C-96D5-307B60B8EBCC}" srcOrd="7" destOrd="0" presId="urn:microsoft.com/office/officeart/2005/8/layout/cycle5"/>
    <dgm:cxn modelId="{C9510151-03DC-442F-BFE1-7C26562D4A4C}" type="presParOf" srcId="{C6540CFC-B3EF-4BB9-9473-577A33C6EB74}" destId="{87FE3AF9-53C2-4605-A09F-847B12CFE874}" srcOrd="8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5FBA1-CAE8-4372-A345-F819AD4512D8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FFD75-52BC-42E2-AC98-56CC9238C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 pointers in heap / Dowd’s 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FFD75-52BC-42E2-AC98-56CC9238C9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Independent of a particular vulnerability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5E7B0-D9DA-4C79-B1AB-EEAF81539E4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Satisfiability</a:t>
            </a:r>
            <a:r>
              <a:rPr lang="en-US" dirty="0" smtClean="0"/>
              <a:t> determines effective exploitability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FFD75-52BC-42E2-AC98-56CC9238C9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Talk about the degree of inhibition</a:t>
            </a:r>
            <a:r>
              <a:rPr lang="en-US" baseline="0" dirty="0" smtClean="0"/>
              <a:t> – for example, ASLR inhibits exploitation techniques 1/256 – this should be captured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FFD75-52BC-42E2-AC98-56CC9238C91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study next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A5E7B0-D9DA-4C79-B1AB-EEAF81539E4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FFD75-52BC-42E2-AC98-56CC9238C91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43200"/>
            <a:ext cx="6858000" cy="1146175"/>
          </a:xfrm>
        </p:spPr>
        <p:txBody>
          <a:bodyPr anchor="b" anchorCtr="0"/>
          <a:lstStyle>
            <a:lvl1pPr algn="l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0386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3962400"/>
            <a:ext cx="784860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/>
            </a:lvl1pPr>
            <a:lvl2pPr>
              <a:buClr>
                <a:schemeClr val="tx1">
                  <a:lumMod val="65000"/>
                  <a:lumOff val="35000"/>
                </a:schemeClr>
              </a:buClr>
              <a:buSzPct val="75000"/>
              <a:buFont typeface="Wingdings" pitchFamily="2" charset="2"/>
              <a:buChar char="Ø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371600"/>
            <a:ext cx="82296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3484578"/>
            <a:ext cx="9144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" name="Oval 8"/>
          <p:cNvSpPr/>
          <p:nvPr userDrawn="1"/>
        </p:nvSpPr>
        <p:spPr>
          <a:xfrm>
            <a:off x="3048000" y="2417778"/>
            <a:ext cx="2971800" cy="2133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2971800" y="2286000"/>
            <a:ext cx="3048000" cy="2362200"/>
          </a:xfrm>
        </p:spPr>
        <p:txBody>
          <a:bodyPr anchor="ctr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800"/>
            </a:lvl1pPr>
            <a:lvl2pPr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371600"/>
            <a:ext cx="82296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371600"/>
            <a:ext cx="82296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hyperlink" Target="http://uninformed.org/?v=9&amp;a=4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43200"/>
            <a:ext cx="6858000" cy="1146175"/>
          </a:xfrm>
        </p:spPr>
        <p:txBody>
          <a:bodyPr/>
          <a:lstStyle/>
          <a:p>
            <a:pPr algn="l"/>
            <a:r>
              <a:rPr lang="en-US" dirty="0" smtClean="0"/>
              <a:t>State of the Exploit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Matt Miller  / mmiller@leviathansecurity.com</a:t>
            </a:r>
          </a:p>
        </p:txBody>
      </p:sp>
      <p:graphicFrame>
        <p:nvGraphicFramePr>
          <p:cNvPr id="18" name="Diagram 17"/>
          <p:cNvGraphicFramePr/>
          <p:nvPr/>
        </p:nvGraphicFramePr>
        <p:xfrm>
          <a:off x="5029200" y="533400"/>
          <a:ext cx="3733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MS07-017 vulnerability details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2011501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01: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LoadAniIcon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MappedFile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 file, ...) {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02:   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ANIChunk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chunk;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03:   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ANIHeader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header; // 36 byte structure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04:    </a:t>
            </a:r>
            <a:r>
              <a:rPr lang="en-US" sz="2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(1) {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05:       // read the first 8 bytes of the chunk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06:       </a:t>
            </a:r>
            <a:r>
              <a:rPr lang="en-US" sz="2000" u="sng" dirty="0" err="1" smtClean="0">
                <a:latin typeface="Courier New" pitchFamily="49" charset="0"/>
                <a:cs typeface="Courier New" pitchFamily="49" charset="0"/>
              </a:rPr>
              <a:t>ReadTag</a:t>
            </a: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(file, &amp;chunk);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07:       </a:t>
            </a:r>
            <a:r>
              <a:rPr lang="en-US" sz="2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(chunk.tag) {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08:          </a:t>
            </a:r>
            <a:r>
              <a:rPr lang="en-US" sz="20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’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anih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’: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09:           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// read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chunk.size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bytes into header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10:            </a:t>
            </a:r>
            <a:r>
              <a:rPr lang="en-US" sz="2000" u="sng" dirty="0" err="1" smtClean="0">
                <a:latin typeface="Courier New" pitchFamily="49" charset="0"/>
                <a:cs typeface="Courier New" pitchFamily="49" charset="0"/>
              </a:rPr>
              <a:t>ReadChunk</a:t>
            </a: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(file, &amp;chunk, &amp;header);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650480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Credit to Sotirov for the pseudo-code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Exploitation properties of MS07-017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ln w="28575"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Inhibitors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bg1"/>
            </a:solidFill>
          </a:ln>
        </p:spPr>
        <p:txBody>
          <a:bodyPr/>
          <a:lstStyle/>
          <a:p>
            <a:pPr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/>
              <a:t>OS properties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ASLR present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err="1" smtClean="0"/>
              <a:t>SafeSEH</a:t>
            </a:r>
            <a:r>
              <a:rPr lang="en-US" dirty="0" smtClean="0"/>
              <a:t> present</a:t>
            </a:r>
          </a:p>
          <a:p>
            <a:pPr>
              <a:buClr>
                <a:schemeClr val="accent6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/>
              <a:t>Hardware properties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NX supported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ln w="28575"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Enablers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bg1"/>
            </a:solidFill>
          </a:ln>
        </p:spPr>
        <p:txBody>
          <a:bodyPr/>
          <a:lstStyle/>
          <a:p>
            <a:pPr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/>
              <a:t>Function properties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GS not present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Called in EH scope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Partial overwrite is feasible</a:t>
            </a:r>
          </a:p>
          <a:p>
            <a:pPr>
              <a:buClr>
                <a:schemeClr val="accent6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/>
              <a:t>Process properties</a:t>
            </a:r>
          </a:p>
          <a:p>
            <a:pPr lvl="1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Ø"/>
            </a:pPr>
            <a:r>
              <a:rPr lang="en-US" dirty="0" smtClean="0"/>
              <a:t>NX support disabled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Statically detecting MS07-017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MS07-017 could have been found with the help of exploitability analysis</a:t>
            </a:r>
          </a:p>
          <a:p>
            <a:endParaRPr lang="en-US" dirty="0" smtClean="0"/>
          </a:p>
          <a:p>
            <a:r>
              <a:rPr lang="en-US" dirty="0" smtClean="0"/>
              <a:t>Find instances of code enabling reliable exploitation techniques</a:t>
            </a:r>
          </a:p>
          <a:p>
            <a:pPr lvl="1"/>
            <a:r>
              <a:rPr lang="en-US" dirty="0" smtClean="0"/>
              <a:t>No GS, EH scope, partial overwrite feasible, etc</a:t>
            </a:r>
          </a:p>
          <a:p>
            <a:endParaRPr lang="en-US" dirty="0" smtClean="0"/>
          </a:p>
          <a:p>
            <a:r>
              <a:rPr lang="en-US" dirty="0" smtClean="0"/>
              <a:t>Resultant set would include the function containing the ANI vulnerability</a:t>
            </a:r>
          </a:p>
          <a:p>
            <a:pPr lvl="1"/>
            <a:r>
              <a:rPr lang="en-US" dirty="0" smtClean="0"/>
              <a:t>Vulnerability analysis can narrow this set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Automatically assessing exploitability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</a:p>
          <a:p>
            <a:pPr lvl="1"/>
            <a:r>
              <a:rPr lang="en-US" dirty="0" smtClean="0"/>
              <a:t>Exploitation techniques have pre-conditions that must be satisfied</a:t>
            </a:r>
          </a:p>
          <a:p>
            <a:pPr lvl="1"/>
            <a:r>
              <a:rPr lang="en-US" dirty="0" smtClean="0"/>
              <a:t>Exploitation properties provide objective values for these pre-conditions</a:t>
            </a:r>
          </a:p>
          <a:p>
            <a:endParaRPr lang="en-US" dirty="0" smtClean="0"/>
          </a:p>
          <a:p>
            <a:r>
              <a:rPr lang="en-US" dirty="0" smtClean="0"/>
              <a:t>How can we better assess exploitability with this information?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895600" y="2286000"/>
            <a:ext cx="3048000" cy="2362200"/>
          </a:xfrm>
        </p:spPr>
        <p:txBody>
          <a:bodyPr/>
          <a:lstStyle/>
          <a:p>
            <a:r>
              <a:rPr lang="en-US" dirty="0" smtClean="0"/>
              <a:t>    Simulated Exploitation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Consider exploitation as a state machine</a:t>
            </a:r>
          </a:p>
          <a:p>
            <a:endParaRPr lang="en-US" dirty="0" smtClean="0"/>
          </a:p>
          <a:p>
            <a:r>
              <a:rPr lang="en-US" dirty="0" smtClean="0"/>
              <a:t>Abstract execution states</a:t>
            </a:r>
          </a:p>
          <a:p>
            <a:endParaRPr lang="en-US" dirty="0" smtClean="0"/>
          </a:p>
          <a:p>
            <a:r>
              <a:rPr lang="en-US" dirty="0" smtClean="0"/>
              <a:t>Exploitation techniques </a:t>
            </a:r>
            <a:r>
              <a:rPr lang="en-US" smtClean="0"/>
              <a:t>are transitions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Exploitability is derived from the degree to which pre-conditions are satisfied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exploitation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Vulnerability side-effects represent the pre-conditions of the initial state</a:t>
            </a:r>
          </a:p>
          <a:p>
            <a:pPr lvl="1"/>
            <a:r>
              <a:rPr lang="en-US" dirty="0" smtClean="0"/>
              <a:t>Extent of memory corruption</a:t>
            </a:r>
          </a:p>
          <a:p>
            <a:pPr lvl="1"/>
            <a:r>
              <a:rPr lang="en-US" dirty="0" smtClean="0"/>
              <a:t>Pattern of memory corruption</a:t>
            </a:r>
          </a:p>
          <a:p>
            <a:endParaRPr lang="en-US" dirty="0" smtClean="0"/>
          </a:p>
          <a:p>
            <a:r>
              <a:rPr lang="en-US" dirty="0" smtClean="0"/>
              <a:t>Precision can vary</a:t>
            </a:r>
          </a:p>
          <a:p>
            <a:pPr lvl="1"/>
            <a:r>
              <a:rPr lang="en-US" dirty="0" smtClean="0"/>
              <a:t>Memory corruption of a stack buffer</a:t>
            </a:r>
          </a:p>
          <a:p>
            <a:pPr lvl="1"/>
            <a:r>
              <a:rPr lang="en-US" dirty="0" smtClean="0"/>
              <a:t>256 byte overwrite at </a:t>
            </a:r>
            <a:r>
              <a:rPr lang="en-US" i="1" dirty="0" smtClean="0"/>
              <a:t>&amp;local</a:t>
            </a:r>
            <a:r>
              <a:rPr lang="en-US" dirty="0" smtClean="0"/>
              <a:t> with pattern </a:t>
            </a:r>
            <a:r>
              <a:rPr lang="en-US" i="1" dirty="0" smtClean="0"/>
              <a:t>A-Z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exploitation NFA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00400" y="23622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Corruption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219200" y="40386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of Frame Pointer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181600" y="40386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of Instruction Pointer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200400" y="55626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of Code Execution</a:t>
            </a:r>
            <a:endParaRPr lang="en-US" dirty="0"/>
          </a:p>
        </p:txBody>
      </p:sp>
      <p:cxnSp>
        <p:nvCxnSpPr>
          <p:cNvPr id="9" name="Shape 8"/>
          <p:cNvCxnSpPr>
            <a:stCxn id="4" idx="0"/>
            <a:endCxn id="4" idx="1"/>
          </p:cNvCxnSpPr>
          <p:nvPr/>
        </p:nvCxnSpPr>
        <p:spPr>
          <a:xfrm rot="16200000" flipH="1" flipV="1">
            <a:off x="3581400" y="1981200"/>
            <a:ext cx="304800" cy="1066800"/>
          </a:xfrm>
          <a:prstGeom prst="bentConnector4">
            <a:avLst>
              <a:gd name="adj1" fmla="val -126563"/>
              <a:gd name="adj2" fmla="val 142858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4" idx="2"/>
            <a:endCxn id="6" idx="1"/>
          </p:cNvCxnSpPr>
          <p:nvPr/>
        </p:nvCxnSpPr>
        <p:spPr>
          <a:xfrm rot="16200000" flipH="1">
            <a:off x="4038600" y="3200400"/>
            <a:ext cx="1371600" cy="914400"/>
          </a:xfrm>
          <a:prstGeom prst="bentConnector2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4" idx="3"/>
            <a:endCxn id="6" idx="0"/>
          </p:cNvCxnSpPr>
          <p:nvPr/>
        </p:nvCxnSpPr>
        <p:spPr>
          <a:xfrm>
            <a:off x="5334000" y="2667000"/>
            <a:ext cx="914400" cy="1371600"/>
          </a:xfrm>
          <a:prstGeom prst="bentConnector2">
            <a:avLst/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4" idx="3"/>
            <a:endCxn id="6" idx="3"/>
          </p:cNvCxnSpPr>
          <p:nvPr/>
        </p:nvCxnSpPr>
        <p:spPr>
          <a:xfrm>
            <a:off x="5334000" y="2667000"/>
            <a:ext cx="1981200" cy="1676400"/>
          </a:xfrm>
          <a:prstGeom prst="bentConnector3">
            <a:avLst>
              <a:gd name="adj1" fmla="val 111538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endCxn id="5" idx="0"/>
          </p:cNvCxnSpPr>
          <p:nvPr/>
        </p:nvCxnSpPr>
        <p:spPr>
          <a:xfrm rot="5400000">
            <a:off x="2247900" y="3009900"/>
            <a:ext cx="1066800" cy="9906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0"/>
          <p:cNvCxnSpPr>
            <a:stCxn id="5" idx="2"/>
            <a:endCxn id="6" idx="1"/>
          </p:cNvCxnSpPr>
          <p:nvPr/>
        </p:nvCxnSpPr>
        <p:spPr>
          <a:xfrm rot="5400000" flipH="1" flipV="1">
            <a:off x="3581400" y="3048000"/>
            <a:ext cx="304800" cy="2895600"/>
          </a:xfrm>
          <a:prstGeom prst="bentConnector4">
            <a:avLst>
              <a:gd name="adj1" fmla="val -75000"/>
              <a:gd name="adj2" fmla="val 78289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0"/>
          <p:cNvCxnSpPr>
            <a:stCxn id="6" idx="2"/>
            <a:endCxn id="7" idx="0"/>
          </p:cNvCxnSpPr>
          <p:nvPr/>
        </p:nvCxnSpPr>
        <p:spPr>
          <a:xfrm rot="5400000">
            <a:off x="4800600" y="4114800"/>
            <a:ext cx="914400" cy="19812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60072" y="1676400"/>
            <a:ext cx="1178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Coalesce </a:t>
            </a:r>
            <a:r>
              <a:rPr lang="en-US" sz="1400" dirty="0" err="1" smtClean="0"/>
              <a:t>NxN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7521696" y="3200400"/>
            <a:ext cx="1305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Overwrite </a:t>
            </a:r>
          </a:p>
          <a:p>
            <a:r>
              <a:rPr lang="en-US" sz="1400" dirty="0" smtClean="0"/>
              <a:t>Return Address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5580920" y="2753380"/>
            <a:ext cx="1519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      Overwrite </a:t>
            </a:r>
          </a:p>
          <a:p>
            <a:r>
              <a:rPr lang="en-US" sz="1400" dirty="0" smtClean="0"/>
              <a:t>Exception Handler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4246239" y="3276600"/>
            <a:ext cx="1392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Overwrite </a:t>
            </a:r>
          </a:p>
          <a:p>
            <a:r>
              <a:rPr lang="en-US" sz="1400" dirty="0" smtClean="0"/>
              <a:t>Function Pointer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5334000" y="5105400"/>
            <a:ext cx="1703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Code execution from</a:t>
            </a:r>
          </a:p>
          <a:p>
            <a:r>
              <a:rPr lang="en-US" sz="1400" dirty="0" smtClean="0"/>
              <a:t>Instruction pointer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2286000" y="4876800"/>
            <a:ext cx="1944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Instruction pointer from</a:t>
            </a:r>
          </a:p>
          <a:p>
            <a:r>
              <a:rPr lang="en-US" sz="1400" dirty="0" smtClean="0"/>
              <a:t>Frame pointer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1981200" y="2971800"/>
            <a:ext cx="1214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Overwrite </a:t>
            </a:r>
          </a:p>
          <a:p>
            <a:r>
              <a:rPr lang="en-US" sz="1400" dirty="0" smtClean="0"/>
              <a:t>Frame Pointer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Exploitation technique pre-conditions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21336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 Corruption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37338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of Instruction Pointer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5334000"/>
            <a:ext cx="2133600" cy="6096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of Code Execution</a:t>
            </a:r>
            <a:endParaRPr lang="en-US" dirty="0"/>
          </a:p>
        </p:txBody>
      </p:sp>
      <p:cxnSp>
        <p:nvCxnSpPr>
          <p:cNvPr id="7" name="Shape 17"/>
          <p:cNvCxnSpPr>
            <a:stCxn id="4" idx="2"/>
            <a:endCxn id="5" idx="0"/>
          </p:cNvCxnSpPr>
          <p:nvPr/>
        </p:nvCxnSpPr>
        <p:spPr>
          <a:xfrm rot="5400000">
            <a:off x="1181100" y="3238500"/>
            <a:ext cx="990600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hape 20"/>
          <p:cNvCxnSpPr>
            <a:stCxn id="5" idx="2"/>
            <a:endCxn id="6" idx="0"/>
          </p:cNvCxnSpPr>
          <p:nvPr/>
        </p:nvCxnSpPr>
        <p:spPr>
          <a:xfrm rot="5400000">
            <a:off x="1181100" y="4838700"/>
            <a:ext cx="990600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76400" y="2971800"/>
            <a:ext cx="1252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Overwrite </a:t>
            </a:r>
          </a:p>
          <a:p>
            <a:r>
              <a:rPr lang="en-US" sz="1400" dirty="0" smtClean="0"/>
              <a:t>return address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42936"/>
            <a:ext cx="155286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Code execution </a:t>
            </a:r>
          </a:p>
          <a:p>
            <a:r>
              <a:rPr lang="en-US" sz="1400" dirty="0" smtClean="0"/>
              <a:t>from</a:t>
            </a:r>
          </a:p>
          <a:p>
            <a:r>
              <a:rPr lang="en-US" sz="1400" dirty="0" smtClean="0"/>
              <a:t>instruction pointer</a:t>
            </a:r>
            <a:endParaRPr lang="en-US" sz="1400" dirty="0"/>
          </a:p>
        </p:txBody>
      </p:sp>
      <p:sp>
        <p:nvSpPr>
          <p:cNvPr id="13" name="Line Callout 2 (Accent Bar) 12"/>
          <p:cNvSpPr/>
          <p:nvPr/>
        </p:nvSpPr>
        <p:spPr>
          <a:xfrm>
            <a:off x="4191000" y="1600200"/>
            <a:ext cx="4191000" cy="22860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8606"/>
              <a:gd name="adj6" fmla="val -3385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FontTx/>
              <a:buChar char="-"/>
            </a:pPr>
            <a:r>
              <a:rPr lang="en-US" dirty="0" smtClean="0"/>
              <a:t> Region of corruption = Stack</a:t>
            </a:r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Range of corruption intersects with the address of a return address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Guard stack presence = FALSE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14" name="Line Callout 2 (Accent Bar) 13"/>
          <p:cNvSpPr/>
          <p:nvPr/>
        </p:nvSpPr>
        <p:spPr>
          <a:xfrm>
            <a:off x="4191000" y="4114800"/>
            <a:ext cx="4191000" cy="22860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2981"/>
              <a:gd name="adj6" fmla="val -3078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FontTx/>
              <a:buChar char="-"/>
            </a:pPr>
            <a:r>
              <a:rPr lang="en-US" dirty="0" smtClean="0"/>
              <a:t> ASLR presence = FALSE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 NX presence = FALSE if instruction pointer in non-executable region</a:t>
            </a:r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Address of useful code is known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state of the exploit?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Where do generic exploitation techniques stand in 2008?</a:t>
            </a:r>
          </a:p>
          <a:p>
            <a:pPr lvl="1"/>
            <a:r>
              <a:rPr lang="en-US" dirty="0" smtClean="0"/>
              <a:t>Formidable mitigations exist (ASLR, NX, GS)</a:t>
            </a:r>
          </a:p>
          <a:p>
            <a:pPr lvl="1"/>
            <a:r>
              <a:rPr lang="en-US" dirty="0" smtClean="0"/>
              <a:t>Many techniques impractical or impossible</a:t>
            </a:r>
          </a:p>
          <a:p>
            <a:pPr lvl="1"/>
            <a:r>
              <a:rPr lang="en-US" dirty="0" smtClean="0"/>
              <a:t>Exploits are more reliant on </a:t>
            </a:r>
            <a:r>
              <a:rPr lang="en-US" dirty="0" err="1" smtClean="0"/>
              <a:t>vuln</a:t>
            </a:r>
            <a:r>
              <a:rPr lang="en-US" dirty="0" smtClean="0"/>
              <a:t>-specific qualities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can we evaluate the relevance &amp; feasibility of current &amp; future techniques?</a:t>
            </a:r>
          </a:p>
          <a:p>
            <a:pPr lvl="1"/>
            <a:r>
              <a:rPr lang="en-US" dirty="0" smtClean="0"/>
              <a:t>Exploitability analysis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Uses for exploitability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Identify regions of code that may be highly exploitable given the presence of a vulnerability</a:t>
            </a:r>
          </a:p>
          <a:p>
            <a:pPr lvl="1"/>
            <a:r>
              <a:rPr lang="en-US" dirty="0" smtClean="0"/>
              <a:t>Program risk assessment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Evaluate the effectiveness of exploitation techniques &amp; mitigations</a:t>
            </a:r>
          </a:p>
          <a:p>
            <a:endParaRPr lang="en-US" dirty="0" smtClean="0"/>
          </a:p>
          <a:p>
            <a:r>
              <a:rPr lang="en-US" dirty="0" smtClean="0"/>
              <a:t>Automatic exploit generation using post-conditions from simulated exploitation</a:t>
            </a:r>
          </a:p>
          <a:p>
            <a:pPr lvl="1"/>
            <a:r>
              <a:rPr lang="en-US" dirty="0" smtClean="0"/>
              <a:t>Unlikely to compete with human talent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Research </a:t>
            </a:r>
            <a:r>
              <a:rPr lang="en-US" dirty="0" smtClean="0"/>
              <a:t>additional exploitation properties</a:t>
            </a:r>
          </a:p>
          <a:p>
            <a:endParaRPr lang="en-US" dirty="0" smtClean="0"/>
          </a:p>
          <a:p>
            <a:r>
              <a:rPr lang="en-US" dirty="0" smtClean="0"/>
              <a:t>Further develop analysis tools</a:t>
            </a:r>
          </a:p>
          <a:p>
            <a:pPr lvl="1"/>
            <a:r>
              <a:rPr lang="en-US" dirty="0" smtClean="0"/>
              <a:t>Dynamic analysis of hardware, OS, and process state</a:t>
            </a:r>
          </a:p>
          <a:p>
            <a:endParaRPr lang="en-US" dirty="0" smtClean="0"/>
          </a:p>
          <a:p>
            <a:r>
              <a:rPr lang="en-US" dirty="0" smtClean="0"/>
              <a:t>Further develop exploitation simulator</a:t>
            </a:r>
          </a:p>
          <a:p>
            <a:pPr lvl="1"/>
            <a:r>
              <a:rPr lang="en-US" dirty="0" smtClean="0"/>
              <a:t>Basic exploit generator using post-conditions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sz="5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1900" dirty="0" smtClean="0"/>
              <a:t>Additional reading on exploitation properties</a:t>
            </a:r>
          </a:p>
          <a:p>
            <a:pPr algn="ctr">
              <a:buNone/>
            </a:pPr>
            <a:r>
              <a:rPr lang="en-US" sz="1900" dirty="0" smtClean="0">
                <a:hlinkClick r:id="rId2"/>
              </a:rPr>
              <a:t>http://uninformed.org/?v=9&amp;a=4</a:t>
            </a:r>
            <a:endParaRPr lang="en-US" sz="1900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2667000" y="2057400"/>
          <a:ext cx="37338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Exploitability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Studying the qualities that influence exploitation</a:t>
            </a:r>
          </a:p>
          <a:p>
            <a:pPr lvl="1"/>
            <a:r>
              <a:rPr lang="en-US" sz="2700" dirty="0" smtClean="0"/>
              <a:t>If a vulnerability exists, how exploitable would it be?</a:t>
            </a:r>
          </a:p>
          <a:p>
            <a:endParaRPr lang="en-US" i="1" dirty="0" smtClean="0"/>
          </a:p>
          <a:p>
            <a:r>
              <a:rPr lang="en-US" dirty="0" smtClean="0"/>
              <a:t>Research directions</a:t>
            </a:r>
          </a:p>
          <a:p>
            <a:pPr lvl="1"/>
            <a:r>
              <a:rPr lang="en-US" sz="2700" dirty="0" smtClean="0"/>
              <a:t>Exploitation properties</a:t>
            </a:r>
          </a:p>
          <a:p>
            <a:pPr lvl="1"/>
            <a:r>
              <a:rPr lang="en-US" sz="2700" dirty="0" smtClean="0"/>
              <a:t>Simulating exploitation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Exploitation</a:t>
            </a:r>
          </a:p>
          <a:p>
            <a:r>
              <a:rPr lang="en-US" dirty="0" smtClean="0"/>
              <a:t>Properties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exploitation properties?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qualities that enable or inhibit exploitation techniques</a:t>
            </a:r>
          </a:p>
          <a:p>
            <a:pPr lvl="1"/>
            <a:r>
              <a:rPr lang="en-US" dirty="0" smtClean="0"/>
              <a:t>Objectively derived from a program</a:t>
            </a:r>
          </a:p>
          <a:p>
            <a:pPr lvl="1"/>
            <a:r>
              <a:rPr lang="en-US" dirty="0" smtClean="0"/>
              <a:t>Vulnerability independent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Intuitively known, but not formally defined</a:t>
            </a:r>
          </a:p>
          <a:p>
            <a:pPr lvl="1"/>
            <a:r>
              <a:rPr lang="en-US" dirty="0" smtClean="0"/>
              <a:t>Exploits have always relied on exploitation properties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Relating to exploitation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Exploitation techniques have pre-conditions that must be satisfied</a:t>
            </a:r>
          </a:p>
          <a:p>
            <a:pPr lvl="1"/>
            <a:r>
              <a:rPr lang="en-US" dirty="0" smtClean="0"/>
              <a:t>SEH overwrite must be able to overwrite EH record</a:t>
            </a:r>
          </a:p>
          <a:p>
            <a:endParaRPr lang="en-US" dirty="0" smtClean="0"/>
          </a:p>
          <a:p>
            <a:r>
              <a:rPr lang="en-US" dirty="0" smtClean="0"/>
              <a:t>Exploitation properties help determine the </a:t>
            </a:r>
            <a:r>
              <a:rPr lang="en-US" dirty="0" err="1" smtClean="0"/>
              <a:t>satisfiability</a:t>
            </a:r>
            <a:r>
              <a:rPr lang="en-US" dirty="0" smtClean="0"/>
              <a:t> of those pre-conditions</a:t>
            </a:r>
          </a:p>
          <a:p>
            <a:pPr lvl="1"/>
            <a:r>
              <a:rPr lang="en-US" dirty="0" smtClean="0"/>
              <a:t>Function called in EH scope == TRUE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exploitation properties</a:t>
            </a:r>
            <a:endParaRPr lang="en-US" dirty="0"/>
          </a:p>
        </p:txBody>
      </p:sp>
      <p:sp>
        <p:nvSpPr>
          <p:cNvPr id="6" name="Flowchart: Decision 5"/>
          <p:cNvSpPr/>
          <p:nvPr/>
        </p:nvSpPr>
        <p:spPr>
          <a:xfrm>
            <a:off x="762000" y="1752600"/>
            <a:ext cx="2209800" cy="1524000"/>
          </a:xfrm>
          <a:prstGeom prst="flowChartDecision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Processor supports NX</a:t>
            </a:r>
            <a:endParaRPr lang="en-US" dirty="0"/>
          </a:p>
        </p:txBody>
      </p:sp>
      <p:sp>
        <p:nvSpPr>
          <p:cNvPr id="7" name="Flowchart: Decision 6"/>
          <p:cNvSpPr/>
          <p:nvPr/>
        </p:nvSpPr>
        <p:spPr>
          <a:xfrm>
            <a:off x="3352800" y="1752600"/>
            <a:ext cx="2209800" cy="1524000"/>
          </a:xfrm>
          <a:prstGeom prst="flowChartDecision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 called in EH scope</a:t>
            </a:r>
            <a:endParaRPr lang="en-US" dirty="0"/>
          </a:p>
        </p:txBody>
      </p:sp>
      <p:sp>
        <p:nvSpPr>
          <p:cNvPr id="8" name="Flowchart: Decision 7"/>
          <p:cNvSpPr/>
          <p:nvPr/>
        </p:nvSpPr>
        <p:spPr>
          <a:xfrm>
            <a:off x="5943600" y="1752600"/>
            <a:ext cx="2209800" cy="1524000"/>
          </a:xfrm>
          <a:prstGeom prst="flowChartDecision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 uses GS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066800" y="4876800"/>
            <a:ext cx="1676400" cy="7620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code from NX region</a:t>
            </a:r>
            <a:endParaRPr lang="en-US" dirty="0"/>
          </a:p>
        </p:txBody>
      </p:sp>
      <p:cxnSp>
        <p:nvCxnSpPr>
          <p:cNvPr id="27" name="Shape 26"/>
          <p:cNvCxnSpPr>
            <a:stCxn id="6" idx="2"/>
            <a:endCxn id="9" idx="1"/>
          </p:cNvCxnSpPr>
          <p:nvPr/>
        </p:nvCxnSpPr>
        <p:spPr>
          <a:xfrm rot="5400000">
            <a:off x="476250" y="3867150"/>
            <a:ext cx="1981200" cy="800100"/>
          </a:xfrm>
          <a:prstGeom prst="bentConnector4">
            <a:avLst>
              <a:gd name="adj1" fmla="val 275"/>
              <a:gd name="adj2" fmla="val 128571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6" idx="2"/>
            <a:endCxn id="9" idx="3"/>
          </p:cNvCxnSpPr>
          <p:nvPr/>
        </p:nvCxnSpPr>
        <p:spPr>
          <a:xfrm rot="16200000" flipH="1">
            <a:off x="1314450" y="3829050"/>
            <a:ext cx="1981200" cy="876300"/>
          </a:xfrm>
          <a:prstGeom prst="bentConnector4">
            <a:avLst>
              <a:gd name="adj1" fmla="val 275"/>
              <a:gd name="adj2" fmla="val 126087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681336" y="3276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46124" y="32766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53" name="Shape 52"/>
          <p:cNvCxnSpPr/>
          <p:nvPr/>
        </p:nvCxnSpPr>
        <p:spPr>
          <a:xfrm>
            <a:off x="4430486" y="6466896"/>
            <a:ext cx="990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hape 55"/>
          <p:cNvCxnSpPr/>
          <p:nvPr/>
        </p:nvCxnSpPr>
        <p:spPr>
          <a:xfrm>
            <a:off x="4430486" y="6160508"/>
            <a:ext cx="990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592286" y="5945164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Inhibits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3581400" y="626006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Enables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3662777" y="4876801"/>
            <a:ext cx="1676400" cy="7620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SEH overwrite</a:t>
            </a:r>
            <a:endParaRPr lang="en-US" dirty="0"/>
          </a:p>
        </p:txBody>
      </p:sp>
      <p:cxnSp>
        <p:nvCxnSpPr>
          <p:cNvPr id="63" name="Shape 62"/>
          <p:cNvCxnSpPr>
            <a:endCxn id="62" idx="1"/>
          </p:cNvCxnSpPr>
          <p:nvPr/>
        </p:nvCxnSpPr>
        <p:spPr>
          <a:xfrm rot="5400000">
            <a:off x="3072227" y="3867151"/>
            <a:ext cx="1981200" cy="800100"/>
          </a:xfrm>
          <a:prstGeom prst="bentConnector4">
            <a:avLst>
              <a:gd name="adj1" fmla="val -274"/>
              <a:gd name="adj2" fmla="val 128571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endCxn id="62" idx="3"/>
          </p:cNvCxnSpPr>
          <p:nvPr/>
        </p:nvCxnSpPr>
        <p:spPr>
          <a:xfrm rot="16200000" flipH="1">
            <a:off x="3910427" y="3829051"/>
            <a:ext cx="1981200" cy="876300"/>
          </a:xfrm>
          <a:prstGeom prst="bentConnector4">
            <a:avLst>
              <a:gd name="adj1" fmla="val -274"/>
              <a:gd name="adj2" fmla="val 126087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257800" y="3276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439354" y="32766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6253577" y="4876800"/>
            <a:ext cx="1676400" cy="76200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address overwrite</a:t>
            </a:r>
            <a:endParaRPr lang="en-US" dirty="0"/>
          </a:p>
        </p:txBody>
      </p:sp>
      <p:cxnSp>
        <p:nvCxnSpPr>
          <p:cNvPr id="68" name="Shape 67"/>
          <p:cNvCxnSpPr>
            <a:endCxn id="67" idx="1"/>
          </p:cNvCxnSpPr>
          <p:nvPr/>
        </p:nvCxnSpPr>
        <p:spPr>
          <a:xfrm rot="5400000">
            <a:off x="5663027" y="3867150"/>
            <a:ext cx="1981200" cy="800100"/>
          </a:xfrm>
          <a:prstGeom prst="bentConnector4">
            <a:avLst>
              <a:gd name="adj1" fmla="val 275"/>
              <a:gd name="adj2" fmla="val 128571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hape 68"/>
          <p:cNvCxnSpPr>
            <a:endCxn id="67" idx="3"/>
          </p:cNvCxnSpPr>
          <p:nvPr/>
        </p:nvCxnSpPr>
        <p:spPr>
          <a:xfrm rot="16200000" flipH="1">
            <a:off x="6501227" y="3829050"/>
            <a:ext cx="1981200" cy="876300"/>
          </a:xfrm>
          <a:prstGeom prst="bentConnector4">
            <a:avLst>
              <a:gd name="adj1" fmla="val 275"/>
              <a:gd name="adj2" fmla="val 126087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862936" y="3276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030154" y="32766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Deriving exploitation property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analysis</a:t>
            </a:r>
          </a:p>
          <a:p>
            <a:pPr lvl="1"/>
            <a:r>
              <a:rPr lang="en-US" dirty="0" smtClean="0"/>
              <a:t>Hardware properties (NX supported?)</a:t>
            </a:r>
          </a:p>
          <a:p>
            <a:pPr lvl="1"/>
            <a:r>
              <a:rPr lang="en-US" dirty="0" smtClean="0"/>
              <a:t>Operating system properties (ASLR supported?)</a:t>
            </a:r>
          </a:p>
          <a:p>
            <a:pPr lvl="1"/>
            <a:r>
              <a:rPr lang="en-US" dirty="0" smtClean="0"/>
              <a:t>Process properties (NX enabled?)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Static analysis</a:t>
            </a:r>
          </a:p>
          <a:p>
            <a:pPr lvl="1"/>
            <a:r>
              <a:rPr lang="en-US" dirty="0" smtClean="0"/>
              <a:t>Binary module properties (</a:t>
            </a:r>
            <a:r>
              <a:rPr lang="en-US" dirty="0" err="1" smtClean="0"/>
              <a:t>Relocateable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/>
              <a:t>Function properties (GS enabled?)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MS07-017 (ANI)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Animated cursor vulnerability found by Alexander Sotirov in late 2006</a:t>
            </a:r>
          </a:p>
          <a:p>
            <a:pPr lvl="1"/>
            <a:r>
              <a:rPr lang="en-US" dirty="0" smtClean="0"/>
              <a:t>Stack-based buffer overflow</a:t>
            </a:r>
          </a:p>
          <a:p>
            <a:endParaRPr lang="en-US" dirty="0" smtClean="0"/>
          </a:p>
          <a:p>
            <a:r>
              <a:rPr lang="en-US" dirty="0" smtClean="0"/>
              <a:t>First highly exploitable issue to affect Vista</a:t>
            </a:r>
          </a:p>
          <a:p>
            <a:endParaRPr lang="en-US" dirty="0" smtClean="0"/>
          </a:p>
          <a:p>
            <a:r>
              <a:rPr lang="en-US" dirty="0" smtClean="0"/>
              <a:t>Why was it so exploitable?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9648</TotalTime>
  <Words>786</Words>
  <Application>Microsoft Office PowerPoint</Application>
  <PresentationFormat>On-screen Show (4:3)</PresentationFormat>
  <Paragraphs>218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State of the Exploit</vt:lpstr>
      <vt:lpstr>What is the state of the exploit?</vt:lpstr>
      <vt:lpstr>Exploitability analysis</vt:lpstr>
      <vt:lpstr>Slide 4</vt:lpstr>
      <vt:lpstr>What are exploitation properties?</vt:lpstr>
      <vt:lpstr>Relating to exploitation techniques</vt:lpstr>
      <vt:lpstr>Examples of exploitation properties</vt:lpstr>
      <vt:lpstr>Deriving exploitation property values</vt:lpstr>
      <vt:lpstr>Case study: MS07-017 (ANI)</vt:lpstr>
      <vt:lpstr>MS07-017 vulnerability details</vt:lpstr>
      <vt:lpstr>Exploitation properties of MS07-017</vt:lpstr>
      <vt:lpstr>Statically detecting MS07-017</vt:lpstr>
      <vt:lpstr>Automatically assessing exploitability</vt:lpstr>
      <vt:lpstr>Slide 14</vt:lpstr>
      <vt:lpstr>Simulating exploitation</vt:lpstr>
      <vt:lpstr>Simulating exploitation</vt:lpstr>
      <vt:lpstr>High-level exploitation NFA</vt:lpstr>
      <vt:lpstr>Exploitation technique pre-conditions</vt:lpstr>
      <vt:lpstr>Slide 19</vt:lpstr>
      <vt:lpstr>Uses for exploitability analysis</vt:lpstr>
      <vt:lpstr>Future work</vt:lpstr>
      <vt:lpstr>Thanks!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the Exploit</dc:title>
  <dc:creator/>
  <cp:lastModifiedBy> mmiller</cp:lastModifiedBy>
  <cp:revision>182</cp:revision>
  <dcterms:created xsi:type="dcterms:W3CDTF">2006-08-16T00:00:00Z</dcterms:created>
  <dcterms:modified xsi:type="dcterms:W3CDTF">2008-04-20T18:20:53Z</dcterms:modified>
</cp:coreProperties>
</file>